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8" r:id="rId2"/>
    <p:sldId id="275" r:id="rId3"/>
    <p:sldId id="25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59" r:id="rId19"/>
    <p:sldId id="265" r:id="rId20"/>
    <p:sldId id="292" r:id="rId21"/>
    <p:sldId id="294" r:id="rId22"/>
    <p:sldId id="299" r:id="rId23"/>
    <p:sldId id="260" r:id="rId24"/>
    <p:sldId id="295" r:id="rId25"/>
    <p:sldId id="268" r:id="rId26"/>
    <p:sldId id="269" r:id="rId27"/>
    <p:sldId id="270" r:id="rId28"/>
    <p:sldId id="271" r:id="rId29"/>
    <p:sldId id="273" r:id="rId30"/>
    <p:sldId id="274" r:id="rId31"/>
    <p:sldId id="296" r:id="rId32"/>
    <p:sldId id="297" r:id="rId33"/>
    <p:sldId id="298" r:id="rId34"/>
    <p:sldId id="262" r:id="rId35"/>
    <p:sldId id="266" r:id="rId36"/>
    <p:sldId id="291" r:id="rId37"/>
    <p:sldId id="263" r:id="rId38"/>
    <p:sldId id="257" r:id="rId39"/>
    <p:sldId id="276" r:id="rId40"/>
    <p:sldId id="300" r:id="rId41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251"/>
        <p:guide pos="15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35CEB-4600-4E1F-A3D0-64E0155E7827}" type="datetimeFigureOut">
              <a:rPr lang="fr-CH" smtClean="0"/>
              <a:pPr/>
              <a:t>04.04.2013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449A7-2657-4478-B93F-5083CC75C406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22670405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F9D42-1FE6-8F4E-9FF5-49A132CA7F73}" type="datetimeFigureOut">
              <a:rPr lang="fr-FR" smtClean="0"/>
              <a:pPr/>
              <a:t>04/04/2013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AEA8A-FE7D-7946-8170-6DFC8AE75AB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360071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1190104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xmlns="" val="410269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531DB-1F01-4FA3-8695-FCDD3B5B74EE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396159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B973-0279-46E7-9CB4-52CE4535148D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161807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DF0E-3486-4301-AD45-69A2A758A8B4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1941833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3008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11A8-99AD-467B-B3AF-7463C1D1760A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465265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2760-2F1E-4342-8E06-2B785BABCD9E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2918877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85C2-4D05-4A22-A424-1FA6BEF8D23B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1782874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84575-862E-4D47-B7BA-E7904D2D2659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1553361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3FE1-A7C6-49F3-986D-2F8282D39728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1735130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01A4-ECB4-4618-99E2-C463BA77259A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170545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58880-680B-41C8-8905-2BB06FD50A5B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129428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DC62-003A-4094-94E9-3CBEEE60DA03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102546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BE813-5FC8-47F6-9B11-E1595D2101F2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C76FD-A192-479B-93C2-598AB0F2E2DB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330457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h/url?sa=i&amp;rct=j&amp;q=&amp;esrc=s&amp;frm=1&amp;source=images&amp;cd=&amp;cad=rja&amp;docid=w6VDsXwVrhpTGM&amp;tbnid=MGNbIoxNqRdPGM:&amp;ved=0CAUQjRw&amp;url=http://techtips.salon.com/high-speed-internet-online-gaming-21246.html&amp;ei=otBaUa6rPMyVswbV7YHoDQ&amp;bvm=bv.44442042,d.bGE&amp;psig=AFQjCNEVElbBZKEGZxC2OZEzM4NYOaGogQ&amp;ust=1364992471994182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h/url?sa=i&amp;rct=j&amp;q=&amp;esrc=s&amp;frm=1&amp;source=images&amp;cd=&amp;cad=rja&amp;docid=d9abv3YPHJyH-M&amp;tbnid=U7-9aeWuG3gRAM:&amp;ved=0CAUQjRw&amp;url=http://www.compasswebstudio.com/ecommerce-website-design/&amp;ei=IdFaUaXiLsqptAabj4EI&amp;bvm=bv.44442042,d.bGE&amp;psig=AFQjCNG7bgffGZvqt7BZeM-Kh-jT09QhYA&amp;ust=1364992605379417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h/url?sa=i&amp;rct=j&amp;q=&amp;esrc=s&amp;frm=1&amp;source=images&amp;cd=&amp;cad=rja&amp;docid=njRQWURmQoLJiM&amp;tbnid=c2IsOkPSI-A-aM:&amp;ved=0CAUQjRw&amp;url=http://bigthink.com/think-tank/what-a-poor-mans-innovation-can-teach-a-rich-country&amp;ei=vBFTUeDbA8eSswaSDQ&amp;psig=AFQjCNFASXc-V3SYnjWZeZLP_zLm369WiQ&amp;ust=1364484612516658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-36512" y="4990149"/>
            <a:ext cx="9183144" cy="1194486"/>
            <a:chOff x="0" y="3631514"/>
            <a:chExt cx="9144000" cy="1194486"/>
          </a:xfrm>
        </p:grpSpPr>
        <p:sp>
          <p:nvSpPr>
            <p:cNvPr id="6" name="Rectangle 5"/>
            <p:cNvSpPr/>
            <p:nvPr/>
          </p:nvSpPr>
          <p:spPr>
            <a:xfrm>
              <a:off x="0" y="3631514"/>
              <a:ext cx="9144000" cy="1194486"/>
            </a:xfrm>
            <a:prstGeom prst="rect">
              <a:avLst/>
            </a:prstGeom>
            <a:solidFill>
              <a:srgbClr val="F08A01">
                <a:alpha val="9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0" y="3645242"/>
              <a:ext cx="9144000" cy="0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0" y="3687804"/>
              <a:ext cx="9144000" cy="0"/>
            </a:xfrm>
            <a:prstGeom prst="line">
              <a:avLst/>
            </a:prstGeom>
            <a:ln w="9525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0" y="4813642"/>
              <a:ext cx="9144000" cy="0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0" y="4773826"/>
              <a:ext cx="9144000" cy="0"/>
            </a:xfrm>
            <a:prstGeom prst="line">
              <a:avLst/>
            </a:prstGeom>
            <a:ln w="9525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/>
          <p:cNvSpPr txBox="1"/>
          <p:nvPr/>
        </p:nvSpPr>
        <p:spPr>
          <a:xfrm>
            <a:off x="367748" y="5301208"/>
            <a:ext cx="81646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dirty="0" err="1" smtClean="0">
                <a:latin typeface="Century Gothic" pitchFamily="34" charset="0"/>
                <a:cs typeface="Futura Md BT"/>
              </a:rPr>
              <a:t>From</a:t>
            </a:r>
            <a:r>
              <a:rPr lang="fr-FR" sz="2800" dirty="0" smtClean="0">
                <a:latin typeface="Century Gothic" pitchFamily="34" charset="0"/>
                <a:cs typeface="Futura Md BT"/>
              </a:rPr>
              <a:t> the Brick to the click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-1860176" y="127747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0"/>
            <a:ext cx="6624712" cy="4968534"/>
          </a:xfrm>
          <a:prstGeom prst="rect">
            <a:avLst/>
          </a:prstGeom>
        </p:spPr>
      </p:pic>
      <p:pic>
        <p:nvPicPr>
          <p:cNvPr id="4" name="Image 3" descr="WLA_LoR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8" y="188640"/>
            <a:ext cx="2206904" cy="7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2667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600" dirty="0">
                <a:latin typeface="Century Gothic" pitchFamily="34" charset="0"/>
                <a:cs typeface="Arial" pitchFamily="34" charset="0"/>
              </a:rPr>
              <a:t>EVOLUTION </a:t>
            </a:r>
            <a:r>
              <a:rPr lang="fr-CH" sz="3600" dirty="0" smtClean="0">
                <a:latin typeface="Century Gothic" pitchFamily="34" charset="0"/>
                <a:cs typeface="Arial" pitchFamily="34" charset="0"/>
              </a:rPr>
              <a:t>IN </a:t>
            </a:r>
            <a:r>
              <a:rPr lang="fr-CH" sz="3600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MAGAZINES</a:t>
            </a:r>
            <a:endParaRPr lang="fr-CH" sz="3600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Then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Now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572000" y="1628800"/>
            <a:ext cx="0" cy="4536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218" name="Picture 2" descr="http://3.bp.blogspot.com/_2VfVkjQeiYE/SVY16ozMPNI/AAAAAAAAADY/uakHktf6lY4/s1600/car%2Band%2Bdri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204864"/>
            <a:ext cx="2952328" cy="4148866"/>
          </a:xfrm>
          <a:prstGeom prst="rect">
            <a:avLst/>
          </a:prstGeom>
          <a:noFill/>
        </p:spPr>
      </p:pic>
      <p:pic>
        <p:nvPicPr>
          <p:cNvPr id="9220" name="Picture 4" descr="http://blog.caranddriver.com/wp-content/uploads/2010/11/Car-and-Driver-for-iPad-440x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132856"/>
            <a:ext cx="4191000" cy="3705225"/>
          </a:xfrm>
          <a:prstGeom prst="rect">
            <a:avLst/>
          </a:prstGeom>
          <a:noFill/>
        </p:spPr>
      </p:pic>
      <p:pic>
        <p:nvPicPr>
          <p:cNvPr id="8" name="Image 7" descr="WLA_LoR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EE02-4DBA-4729-8D64-8E9565362BD6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106142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600" dirty="0">
                <a:latin typeface="Century Gothic" pitchFamily="34" charset="0"/>
                <a:cs typeface="Arial" pitchFamily="34" charset="0"/>
              </a:rPr>
              <a:t>EVOLUTION </a:t>
            </a:r>
            <a:r>
              <a:rPr lang="fr-CH" sz="3600" dirty="0" smtClean="0">
                <a:latin typeface="Century Gothic" pitchFamily="34" charset="0"/>
                <a:cs typeface="Arial" pitchFamily="34" charset="0"/>
              </a:rPr>
              <a:t>IN </a:t>
            </a:r>
            <a:r>
              <a:rPr lang="fr-CH" sz="3600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BOOKS</a:t>
            </a:r>
            <a:endParaRPr lang="fr-CH" sz="3600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Then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Now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572000" y="1628800"/>
            <a:ext cx="0" cy="4536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2" descr="http://maryloukayser.com/wp-content/uploads/2012/01/Amazon-Kind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348880"/>
            <a:ext cx="4104456" cy="4098525"/>
          </a:xfrm>
          <a:prstGeom prst="rect">
            <a:avLst/>
          </a:prstGeom>
          <a:noFill/>
        </p:spPr>
      </p:pic>
      <p:pic>
        <p:nvPicPr>
          <p:cNvPr id="8194" name="Picture 2" descr="http://www.buzz-litteraire.com/images/geraldine-dormoy-cafe-mode-bibliothequ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20888"/>
            <a:ext cx="4148460" cy="2771171"/>
          </a:xfrm>
          <a:prstGeom prst="rect">
            <a:avLst/>
          </a:prstGeom>
          <a:noFill/>
        </p:spPr>
      </p:pic>
      <p:pic>
        <p:nvPicPr>
          <p:cNvPr id="8" name="Image 7" descr="WLA_LoR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97F0-51FF-49DF-A59D-AC4784444287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284900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600" dirty="0">
                <a:latin typeface="Century Gothic" pitchFamily="34" charset="0"/>
                <a:cs typeface="Arial" pitchFamily="34" charset="0"/>
              </a:rPr>
              <a:t>EVOLUTION </a:t>
            </a:r>
            <a:r>
              <a:rPr lang="fr-CH" sz="3600" dirty="0" smtClean="0">
                <a:latin typeface="Century Gothic" pitchFamily="34" charset="0"/>
                <a:cs typeface="Arial" pitchFamily="34" charset="0"/>
              </a:rPr>
              <a:t>IN </a:t>
            </a:r>
            <a:r>
              <a:rPr lang="fr-CH" sz="3600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MUSIC DISTRIBUTION</a:t>
            </a:r>
            <a:endParaRPr lang="fr-CH" sz="3600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Then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Now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572000" y="1628800"/>
            <a:ext cx="0" cy="4536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72" name="Picture 4" descr="http://files.sharenator.com/iTunes_library_Print_Screen_You_Itunes_Library-s1024x768-86734-5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204864"/>
            <a:ext cx="4320480" cy="3240360"/>
          </a:xfrm>
          <a:prstGeom prst="rect">
            <a:avLst/>
          </a:prstGeom>
          <a:noFill/>
        </p:spPr>
      </p:pic>
      <p:pic>
        <p:nvPicPr>
          <p:cNvPr id="5" name="Picture 2" descr="http://s1.lemde.fr/image/2007/12/14/534x267/989776_3_cf01_un-rayonnage-de-disques-dans-un-magas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24" y="2722922"/>
            <a:ext cx="4148460" cy="2074230"/>
          </a:xfrm>
          <a:prstGeom prst="rect">
            <a:avLst/>
          </a:prstGeom>
          <a:noFill/>
        </p:spPr>
      </p:pic>
      <p:pic>
        <p:nvPicPr>
          <p:cNvPr id="8" name="Image 7" descr="WLA_LoR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E39F-6D21-4313-B783-E4BD124576F8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37455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600" dirty="0">
                <a:latin typeface="Century Gothic" pitchFamily="34" charset="0"/>
                <a:cs typeface="Arial" pitchFamily="34" charset="0"/>
              </a:rPr>
              <a:t>EVOLUTION </a:t>
            </a:r>
            <a:r>
              <a:rPr lang="fr-CH" sz="3600" dirty="0" smtClean="0">
                <a:latin typeface="Century Gothic" pitchFamily="34" charset="0"/>
                <a:cs typeface="Arial" pitchFamily="34" charset="0"/>
              </a:rPr>
              <a:t>IN </a:t>
            </a:r>
            <a:r>
              <a:rPr lang="fr-CH" sz="3600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COUPONS</a:t>
            </a:r>
            <a:endParaRPr lang="fr-CH" sz="3600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Then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Now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572000" y="1628800"/>
            <a:ext cx="0" cy="4536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46" name="Picture 2" descr="http://3.bp.blogspot.com/-N1d8DYVZugI/TyVsybqZ9MI/AAAAAAAAAm4/IgbY58IZD_8/s1600/pile-of-coupons-300x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564904"/>
            <a:ext cx="3901755" cy="2952328"/>
          </a:xfrm>
          <a:prstGeom prst="rect">
            <a:avLst/>
          </a:prstGeom>
          <a:noFill/>
        </p:spPr>
      </p:pic>
      <p:pic>
        <p:nvPicPr>
          <p:cNvPr id="6148" name="Picture 4" descr="http://www.dragonflyeffect.com/blog/wp-content/uploads/2012/05/group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708920"/>
            <a:ext cx="4300472" cy="2736304"/>
          </a:xfrm>
          <a:prstGeom prst="rect">
            <a:avLst/>
          </a:prstGeom>
          <a:noFill/>
        </p:spPr>
      </p:pic>
      <p:pic>
        <p:nvPicPr>
          <p:cNvPr id="8" name="Image 7" descr="WLA_LoR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B6054-BE6F-425C-80B7-CE6E0020B9A1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274045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600" dirty="0">
                <a:latin typeface="Century Gothic" pitchFamily="34" charset="0"/>
                <a:cs typeface="Arial" pitchFamily="34" charset="0"/>
              </a:rPr>
              <a:t>EVOLUTION </a:t>
            </a:r>
            <a:r>
              <a:rPr lang="fr-CH" sz="3600" dirty="0" smtClean="0">
                <a:latin typeface="Century Gothic" pitchFamily="34" charset="0"/>
                <a:cs typeface="Arial" pitchFamily="34" charset="0"/>
              </a:rPr>
              <a:t>IN </a:t>
            </a:r>
            <a:r>
              <a:rPr lang="fr-CH" sz="3600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RETAIL</a:t>
            </a:r>
            <a:endParaRPr lang="fr-CH" sz="3600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Then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Now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572000" y="1628800"/>
            <a:ext cx="0" cy="4536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24" name="Picture 4" descr="http://www.frenchiphone.com/wp-content/uploads/2011/04/download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420888"/>
            <a:ext cx="3456384" cy="3744416"/>
          </a:xfrm>
          <a:prstGeom prst="rect">
            <a:avLst/>
          </a:prstGeom>
          <a:noFill/>
        </p:spPr>
      </p:pic>
      <p:pic>
        <p:nvPicPr>
          <p:cNvPr id="5" name="Picture 2" descr="http://s7d5.scene7.com/is/image/Staples/s0599498_sc7?$splssku$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04864"/>
            <a:ext cx="3619500" cy="3619500"/>
          </a:xfrm>
          <a:prstGeom prst="rect">
            <a:avLst/>
          </a:prstGeom>
          <a:noFill/>
        </p:spPr>
      </p:pic>
      <p:pic>
        <p:nvPicPr>
          <p:cNvPr id="7" name="Picture 4" descr="http://www.point2vente.com/images/thumbnails/eft-930p_90_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5092030"/>
            <a:ext cx="1296144" cy="1296144"/>
          </a:xfrm>
          <a:prstGeom prst="rect">
            <a:avLst/>
          </a:prstGeom>
          <a:noFill/>
        </p:spPr>
      </p:pic>
      <p:pic>
        <p:nvPicPr>
          <p:cNvPr id="9" name="Image 8" descr="WLA_LoR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75EC6-5119-4CB1-BB0F-98B0459297B2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14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143002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600" dirty="0">
                <a:latin typeface="Century Gothic" pitchFamily="34" charset="0"/>
                <a:cs typeface="Arial" pitchFamily="34" charset="0"/>
              </a:rPr>
              <a:t>EVOLUTION </a:t>
            </a:r>
            <a:r>
              <a:rPr lang="fr-CH" sz="3600" dirty="0" smtClean="0">
                <a:latin typeface="Century Gothic" pitchFamily="34" charset="0"/>
                <a:cs typeface="Arial" pitchFamily="34" charset="0"/>
              </a:rPr>
              <a:t>IN </a:t>
            </a:r>
            <a:r>
              <a:rPr lang="fr-CH" sz="3600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CLIMATE CONTROL</a:t>
            </a:r>
            <a:endParaRPr lang="fr-CH" sz="3600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Then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Now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572000" y="1628800"/>
            <a:ext cx="0" cy="4536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98" name="Picture 2" descr="http://www.etihometheaters.com/wp-content/uploads/skilod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492896"/>
            <a:ext cx="4160156" cy="2773437"/>
          </a:xfrm>
          <a:prstGeom prst="rect">
            <a:avLst/>
          </a:prstGeom>
          <a:noFill/>
        </p:spPr>
      </p:pic>
      <p:pic>
        <p:nvPicPr>
          <p:cNvPr id="4102" name="Picture 6" descr="http://images.drillspot.com/pimages/412/41201_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132856"/>
            <a:ext cx="3816424" cy="3816424"/>
          </a:xfrm>
          <a:prstGeom prst="rect">
            <a:avLst/>
          </a:prstGeom>
          <a:noFill/>
        </p:spPr>
      </p:pic>
      <p:pic>
        <p:nvPicPr>
          <p:cNvPr id="8" name="Image 7" descr="WLA_LoR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B6710-49EB-4185-B87B-527C9E6F7EDE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223832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600" dirty="0">
                <a:latin typeface="Century Gothic" pitchFamily="34" charset="0"/>
                <a:cs typeface="Arial" pitchFamily="34" charset="0"/>
              </a:rPr>
              <a:t>EVOLUTION </a:t>
            </a:r>
            <a:r>
              <a:rPr lang="fr-CH" sz="3600" dirty="0" smtClean="0">
                <a:latin typeface="Century Gothic" pitchFamily="34" charset="0"/>
                <a:cs typeface="Arial" pitchFamily="34" charset="0"/>
              </a:rPr>
              <a:t>IN </a:t>
            </a:r>
            <a:r>
              <a:rPr lang="fr-CH" sz="3600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GAMING</a:t>
            </a:r>
            <a:endParaRPr lang="fr-CH" sz="3600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Then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Now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572000" y="1628800"/>
            <a:ext cx="0" cy="4536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74" name="Picture 2" descr="http://www.andalogestioni.it/var/plain_site/storage/images/media/images/sala-giochi/sala-giochi-4/1561-1-ita-IT/Sala-giochi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4177969" cy="3133477"/>
          </a:xfrm>
          <a:prstGeom prst="rect">
            <a:avLst/>
          </a:prstGeom>
          <a:noFill/>
        </p:spPr>
      </p:pic>
      <p:pic>
        <p:nvPicPr>
          <p:cNvPr id="3076" name="Picture 4" descr="http://www.jeanmarcmorandini.com/sites/jeanmarcmorandini.com/files/styles/liste-centrale-grande/public/iphonebis_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068960"/>
            <a:ext cx="4396489" cy="2016224"/>
          </a:xfrm>
          <a:prstGeom prst="rect">
            <a:avLst/>
          </a:prstGeom>
          <a:noFill/>
        </p:spPr>
      </p:pic>
      <p:pic>
        <p:nvPicPr>
          <p:cNvPr id="8" name="Image 7" descr="WLA_LoR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3F78A-E1EA-42F0-92FE-F16CC08DF942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16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16958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600" dirty="0">
                <a:latin typeface="Century Gothic" pitchFamily="34" charset="0"/>
                <a:cs typeface="Arial" pitchFamily="34" charset="0"/>
              </a:rPr>
              <a:t>EVOLUTION </a:t>
            </a:r>
            <a:r>
              <a:rPr lang="fr-CH" sz="3600" dirty="0" smtClean="0">
                <a:latin typeface="Century Gothic" pitchFamily="34" charset="0"/>
                <a:cs typeface="Arial" pitchFamily="34" charset="0"/>
              </a:rPr>
              <a:t>IN </a:t>
            </a:r>
            <a:r>
              <a:rPr lang="fr-CH" sz="3600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LOTTERY</a:t>
            </a:r>
            <a:endParaRPr lang="fr-CH" sz="3600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Then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Now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572000" y="1628800"/>
            <a:ext cx="0" cy="4536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V:\INTRANET\MKTG\PHOTOS_MATERIEL\Terminaux de jeu\Xion_10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4417" y="3933056"/>
            <a:ext cx="1828800" cy="2487613"/>
          </a:xfrm>
          <a:prstGeom prst="rect">
            <a:avLst/>
          </a:prstGeom>
          <a:noFill/>
        </p:spPr>
      </p:pic>
      <p:pic>
        <p:nvPicPr>
          <p:cNvPr id="2049" name="Picture 1" descr="V:\INTRANET\MKTG\PHOTOS_MATERIEL\Presentoirs_Distributeurs\2009_Pres_billets_Scano_prof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204864"/>
            <a:ext cx="2448272" cy="1887997"/>
          </a:xfrm>
          <a:prstGeom prst="rect">
            <a:avLst/>
          </a:prstGeom>
          <a:noFill/>
        </p:spPr>
      </p:pic>
      <p:pic>
        <p:nvPicPr>
          <p:cNvPr id="9" name="Picture 2" descr="V:\INTRANET\MKTG\PHOTOS_MATERIEL\Terminaux de jeu\Xion_10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189" y="4092861"/>
            <a:ext cx="1828800" cy="2487613"/>
          </a:xfrm>
          <a:prstGeom prst="rect">
            <a:avLst/>
          </a:prstGeom>
          <a:noFill/>
        </p:spPr>
      </p:pic>
      <p:pic>
        <p:nvPicPr>
          <p:cNvPr id="7" name="Picture 1" descr="V:\INTRANET\MKTG\PHOTOS_MATERIEL\Presentoirs_Distributeurs\2009_Pres_billets_Scano_prof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132856"/>
            <a:ext cx="2592288" cy="1999056"/>
          </a:xfrm>
          <a:prstGeom prst="rect">
            <a:avLst/>
          </a:prstGeom>
          <a:noFill/>
        </p:spPr>
      </p:pic>
      <p:pic>
        <p:nvPicPr>
          <p:cNvPr id="10" name="Image 9" descr="WLA_LoR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8A4AE-05FF-4DD9-8168-541C40376DDA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417653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12834" cy="792088"/>
          </a:xfrm>
        </p:spPr>
        <p:txBody>
          <a:bodyPr>
            <a:normAutofit fontScale="90000"/>
          </a:bodyPr>
          <a:lstStyle/>
          <a:p>
            <a:r>
              <a:rPr lang="fr-CH" sz="8800" dirty="0">
                <a:latin typeface="Century Gothic"/>
                <a:cs typeface="Century Gothic"/>
              </a:rPr>
              <a:t>g</a:t>
            </a:r>
            <a:r>
              <a:rPr lang="fr-CH" sz="8800" dirty="0" smtClean="0">
                <a:latin typeface="Century Gothic"/>
                <a:cs typeface="Century Gothic"/>
              </a:rPr>
              <a:t>eneration</a:t>
            </a:r>
            <a:endParaRPr lang="fr-CH" sz="8800" dirty="0">
              <a:latin typeface="Century Gothic"/>
              <a:cs typeface="Century Gothic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37520"/>
            <a:ext cx="9141765" cy="4320480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CF4F-053F-4443-9135-1B0DE044BF4B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18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226286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38" y="476672"/>
            <a:ext cx="9140661" cy="1470025"/>
          </a:xfrm>
        </p:spPr>
        <p:txBody>
          <a:bodyPr>
            <a:noAutofit/>
          </a:bodyPr>
          <a:lstStyle/>
          <a:p>
            <a:r>
              <a:rPr lang="fr-CH" sz="8800" dirty="0">
                <a:solidFill>
                  <a:schemeClr val="bg1"/>
                </a:solidFill>
                <a:latin typeface="Century Gothic" pitchFamily="34" charset="0"/>
              </a:rPr>
              <a:t>i</a:t>
            </a:r>
            <a:r>
              <a:rPr lang="fr-CH" sz="8800" dirty="0" smtClean="0">
                <a:solidFill>
                  <a:schemeClr val="bg1"/>
                </a:solidFill>
                <a:latin typeface="Century Gothic" pitchFamily="34" charset="0"/>
              </a:rPr>
              <a:t>nnovation</a:t>
            </a:r>
            <a:endParaRPr lang="fr-CH" sz="8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0663" t="31699" r="22134" b="94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2C98-6E87-48AC-850F-6417D79446A4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19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83313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38" y="476672"/>
            <a:ext cx="9140661" cy="1470025"/>
          </a:xfrm>
        </p:spPr>
        <p:txBody>
          <a:bodyPr>
            <a:noAutofit/>
          </a:bodyPr>
          <a:lstStyle/>
          <a:p>
            <a:r>
              <a:rPr lang="fr-CH" sz="8800" dirty="0">
                <a:solidFill>
                  <a:schemeClr val="bg1"/>
                </a:solidFill>
                <a:latin typeface="Century Gothic" pitchFamily="34" charset="0"/>
              </a:rPr>
              <a:t>i</a:t>
            </a:r>
            <a:r>
              <a:rPr lang="fr-CH" sz="8800" dirty="0" smtClean="0">
                <a:solidFill>
                  <a:schemeClr val="bg1"/>
                </a:solidFill>
                <a:latin typeface="Century Gothic" pitchFamily="34" charset="0"/>
              </a:rPr>
              <a:t>nnovation</a:t>
            </a:r>
            <a:endParaRPr lang="fr-CH" sz="8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52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800" dirty="0" smtClean="0">
                <a:latin typeface="Century Gothic"/>
                <a:cs typeface="Century Gothic"/>
              </a:rPr>
              <a:t>Key challenges</a:t>
            </a:r>
            <a:endParaRPr lang="fr-CH" dirty="0">
              <a:latin typeface="Century Gothic"/>
              <a:cs typeface="Century Gothic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99592" y="1628800"/>
            <a:ext cx="6840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fr-FR" sz="2400" dirty="0" smtClean="0">
                <a:latin typeface="Century Gothic"/>
                <a:cs typeface="Century Gothic"/>
              </a:rPr>
              <a:t>Internet </a:t>
            </a:r>
            <a:r>
              <a:rPr lang="fr-FR" sz="2400" dirty="0" err="1" smtClean="0">
                <a:latin typeface="Century Gothic"/>
                <a:cs typeface="Century Gothic"/>
              </a:rPr>
              <a:t>is</a:t>
            </a:r>
            <a:r>
              <a:rPr lang="fr-FR" sz="2400" dirty="0" smtClean="0">
                <a:latin typeface="Century Gothic"/>
                <a:cs typeface="Century Gothic"/>
              </a:rPr>
              <a:t> an important </a:t>
            </a:r>
            <a:r>
              <a:rPr lang="fr-FR" sz="2400" dirty="0" err="1" smtClean="0">
                <a:latin typeface="Century Gothic"/>
                <a:cs typeface="Century Gothic"/>
              </a:rPr>
              <a:t>channel</a:t>
            </a:r>
            <a:r>
              <a:rPr lang="fr-FR" sz="2400" dirty="0" smtClean="0">
                <a:latin typeface="Century Gothic"/>
                <a:cs typeface="Century Gothic"/>
              </a:rPr>
              <a:t> for new segments, </a:t>
            </a:r>
            <a:r>
              <a:rPr lang="fr-FR" sz="2400" dirty="0" err="1" smtClean="0">
                <a:latin typeface="Century Gothic"/>
                <a:cs typeface="Century Gothic"/>
              </a:rPr>
              <a:t>especially</a:t>
            </a:r>
            <a:r>
              <a:rPr lang="fr-FR" sz="2400" dirty="0" smtClean="0">
                <a:latin typeface="Century Gothic"/>
                <a:cs typeface="Century Gothic"/>
              </a:rPr>
              <a:t> </a:t>
            </a:r>
            <a:r>
              <a:rPr lang="fr-FR" sz="2400" dirty="0" err="1" smtClean="0">
                <a:latin typeface="Century Gothic"/>
                <a:cs typeface="Century Gothic"/>
              </a:rPr>
              <a:t>younger</a:t>
            </a:r>
            <a:r>
              <a:rPr lang="fr-FR" sz="2400" dirty="0" smtClean="0">
                <a:latin typeface="Century Gothic"/>
                <a:cs typeface="Century Gothic"/>
              </a:rPr>
              <a:t> </a:t>
            </a:r>
            <a:r>
              <a:rPr lang="fr-FR" sz="2400" dirty="0" err="1" smtClean="0">
                <a:latin typeface="Century Gothic"/>
                <a:cs typeface="Century Gothic"/>
              </a:rPr>
              <a:t>players</a:t>
            </a:r>
            <a:r>
              <a:rPr lang="fr-FR" sz="2400" dirty="0" smtClean="0">
                <a:latin typeface="Century Gothic"/>
                <a:cs typeface="Century Gothic"/>
              </a:rPr>
              <a:t> . 57% are in </a:t>
            </a:r>
            <a:r>
              <a:rPr lang="fr-FR" sz="2400" dirty="0" err="1" smtClean="0">
                <a:latin typeface="Century Gothic"/>
                <a:cs typeface="Century Gothic"/>
              </a:rPr>
              <a:t>age</a:t>
            </a:r>
            <a:r>
              <a:rPr lang="fr-FR" sz="2400" dirty="0" smtClean="0">
                <a:latin typeface="Century Gothic"/>
                <a:cs typeface="Century Gothic"/>
              </a:rPr>
              <a:t> group 18-45.</a:t>
            </a:r>
          </a:p>
          <a:p>
            <a:pPr marL="457200" indent="-457200">
              <a:buAutoNum type="arabicParenR"/>
            </a:pPr>
            <a:endParaRPr lang="fr-FR" sz="2400" dirty="0">
              <a:latin typeface="Century Gothic"/>
              <a:cs typeface="Century Gothic"/>
            </a:endParaRPr>
          </a:p>
          <a:p>
            <a:pPr marL="457200" indent="-457200">
              <a:buAutoNum type="arabicParenR"/>
            </a:pPr>
            <a:r>
              <a:rPr lang="fr-FR" sz="2400" dirty="0" smtClean="0">
                <a:latin typeface="Century Gothic"/>
                <a:cs typeface="Century Gothic"/>
              </a:rPr>
              <a:t>Internet gaming has not </a:t>
            </a:r>
            <a:r>
              <a:rPr lang="fr-FR" sz="2400" dirty="0" err="1" smtClean="0">
                <a:latin typeface="Century Gothic"/>
                <a:cs typeface="Century Gothic"/>
              </a:rPr>
              <a:t>cannibalized</a:t>
            </a:r>
            <a:r>
              <a:rPr lang="fr-FR" sz="2400" dirty="0" smtClean="0">
                <a:latin typeface="Century Gothic"/>
                <a:cs typeface="Century Gothic"/>
              </a:rPr>
              <a:t> </a:t>
            </a:r>
            <a:r>
              <a:rPr lang="fr-FR" sz="2400" dirty="0" err="1" smtClean="0">
                <a:latin typeface="Century Gothic"/>
                <a:cs typeface="Century Gothic"/>
              </a:rPr>
              <a:t>retail</a:t>
            </a:r>
            <a:r>
              <a:rPr lang="fr-FR" sz="2400" dirty="0" smtClean="0">
                <a:latin typeface="Century Gothic"/>
                <a:cs typeface="Century Gothic"/>
              </a:rPr>
              <a:t> </a:t>
            </a:r>
            <a:r>
              <a:rPr lang="fr-FR" sz="2400" dirty="0" err="1" smtClean="0">
                <a:latin typeface="Century Gothic"/>
                <a:cs typeface="Century Gothic"/>
              </a:rPr>
              <a:t>lottery</a:t>
            </a:r>
            <a:r>
              <a:rPr lang="fr-FR" sz="2400" dirty="0" smtClean="0">
                <a:latin typeface="Century Gothic"/>
                <a:cs typeface="Century Gothic"/>
              </a:rPr>
              <a:t> sales. </a:t>
            </a:r>
            <a:r>
              <a:rPr lang="fr-FR" sz="2400" dirty="0" err="1" smtClean="0">
                <a:latin typeface="Century Gothic"/>
                <a:cs typeface="Century Gothic"/>
              </a:rPr>
              <a:t>Retail</a:t>
            </a:r>
            <a:r>
              <a:rPr lang="fr-FR" sz="2400" dirty="0" smtClean="0">
                <a:latin typeface="Century Gothic"/>
                <a:cs typeface="Century Gothic"/>
              </a:rPr>
              <a:t> sales </a:t>
            </a:r>
            <a:r>
              <a:rPr lang="fr-FR" sz="2400" dirty="0" err="1" smtClean="0">
                <a:latin typeface="Century Gothic"/>
                <a:cs typeface="Century Gothic"/>
              </a:rPr>
              <a:t>grew</a:t>
            </a:r>
            <a:r>
              <a:rPr lang="fr-FR" sz="2400" dirty="0" smtClean="0">
                <a:latin typeface="Century Gothic"/>
                <a:cs typeface="Century Gothic"/>
              </a:rPr>
              <a:t> more for </a:t>
            </a:r>
            <a:r>
              <a:rPr lang="fr-FR" sz="2400" dirty="0" err="1" smtClean="0">
                <a:latin typeface="Century Gothic"/>
                <a:cs typeface="Century Gothic"/>
              </a:rPr>
              <a:t>lotteries</a:t>
            </a:r>
            <a:r>
              <a:rPr lang="fr-FR" sz="2400" dirty="0" smtClean="0">
                <a:latin typeface="Century Gothic"/>
                <a:cs typeface="Century Gothic"/>
              </a:rPr>
              <a:t> </a:t>
            </a:r>
            <a:r>
              <a:rPr lang="fr-FR" sz="2400" dirty="0" err="1" smtClean="0">
                <a:latin typeface="Century Gothic"/>
                <a:cs typeface="Century Gothic"/>
              </a:rPr>
              <a:t>with</a:t>
            </a:r>
            <a:r>
              <a:rPr lang="fr-FR" sz="2400" dirty="0" smtClean="0">
                <a:latin typeface="Century Gothic"/>
                <a:cs typeface="Century Gothic"/>
              </a:rPr>
              <a:t> internet </a:t>
            </a:r>
            <a:r>
              <a:rPr lang="fr-FR" sz="2400" dirty="0" err="1" smtClean="0">
                <a:latin typeface="Century Gothic"/>
                <a:cs typeface="Century Gothic"/>
              </a:rPr>
              <a:t>than</a:t>
            </a:r>
            <a:r>
              <a:rPr lang="fr-FR" sz="2400" dirty="0" smtClean="0">
                <a:latin typeface="Century Gothic"/>
                <a:cs typeface="Century Gothic"/>
              </a:rPr>
              <a:t> for </a:t>
            </a:r>
            <a:r>
              <a:rPr lang="fr-FR" sz="2400" dirty="0" err="1" smtClean="0">
                <a:latin typeface="Century Gothic"/>
                <a:cs typeface="Century Gothic"/>
              </a:rPr>
              <a:t>lotteries</a:t>
            </a:r>
            <a:r>
              <a:rPr lang="fr-FR" sz="2400" dirty="0" smtClean="0">
                <a:latin typeface="Century Gothic"/>
                <a:cs typeface="Century Gothic"/>
              </a:rPr>
              <a:t> </a:t>
            </a:r>
            <a:r>
              <a:rPr lang="fr-FR" sz="2400" dirty="0" err="1" smtClean="0">
                <a:latin typeface="Century Gothic"/>
                <a:cs typeface="Century Gothic"/>
              </a:rPr>
              <a:t>without</a:t>
            </a:r>
            <a:r>
              <a:rPr lang="fr-FR" sz="2400" dirty="0" smtClean="0">
                <a:latin typeface="Century Gothic"/>
                <a:cs typeface="Century Gothic"/>
              </a:rPr>
              <a:t>.</a:t>
            </a:r>
            <a:endParaRPr lang="fr-FR" sz="2400" dirty="0">
              <a:latin typeface="Century Gothic"/>
              <a:cs typeface="Century Gothic"/>
            </a:endParaRPr>
          </a:p>
        </p:txBody>
      </p:sp>
      <p:pic>
        <p:nvPicPr>
          <p:cNvPr id="5" name="Image 4" descr="WLA_LoR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559D-BB7E-4B47-A9A9-ED63348E1990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317399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layer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3" y="0"/>
            <a:ext cx="9140137" cy="6858000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B13E-28B0-4180-B7F9-B0567D952538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20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206442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38" y="476672"/>
            <a:ext cx="9140661" cy="1470025"/>
          </a:xfrm>
        </p:spPr>
        <p:txBody>
          <a:bodyPr>
            <a:noAutofit/>
          </a:bodyPr>
          <a:lstStyle/>
          <a:p>
            <a:r>
              <a:rPr lang="fr-CH" sz="8800" dirty="0">
                <a:solidFill>
                  <a:schemeClr val="bg1"/>
                </a:solidFill>
                <a:latin typeface="Century Gothic" pitchFamily="34" charset="0"/>
              </a:rPr>
              <a:t>i</a:t>
            </a:r>
            <a:r>
              <a:rPr lang="fr-CH" sz="8800" dirty="0" smtClean="0">
                <a:solidFill>
                  <a:schemeClr val="bg1"/>
                </a:solidFill>
                <a:latin typeface="Century Gothic" pitchFamily="34" charset="0"/>
              </a:rPr>
              <a:t>nnovation</a:t>
            </a:r>
            <a:endParaRPr lang="fr-CH" sz="8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52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800" dirty="0" err="1" smtClean="0">
                <a:latin typeface="Century Gothic"/>
                <a:cs typeface="Century Gothic"/>
              </a:rPr>
              <a:t>Lottery</a:t>
            </a:r>
            <a:r>
              <a:rPr lang="fr-CH" sz="4800" dirty="0" smtClean="0">
                <a:latin typeface="Century Gothic"/>
                <a:cs typeface="Century Gothic"/>
              </a:rPr>
              <a:t> </a:t>
            </a:r>
            <a:r>
              <a:rPr lang="fr-CH" sz="4800" dirty="0" err="1" smtClean="0">
                <a:latin typeface="Century Gothic"/>
                <a:cs typeface="Century Gothic"/>
              </a:rPr>
              <a:t>player</a:t>
            </a:r>
            <a:r>
              <a:rPr lang="fr-CH" sz="4800" dirty="0" smtClean="0">
                <a:latin typeface="Century Gothic"/>
                <a:cs typeface="Century Gothic"/>
              </a:rPr>
              <a:t> profile</a:t>
            </a:r>
            <a:endParaRPr lang="fr-CH" dirty="0">
              <a:latin typeface="Century Gothic"/>
              <a:cs typeface="Century Gothic"/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467544" y="1988840"/>
            <a:ext cx="8229600" cy="38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H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890713"/>
            <a:ext cx="619283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605028" y="5667151"/>
            <a:ext cx="1555651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latin typeface="Century Gothic" pitchFamily="34" charset="0"/>
              </a:rPr>
              <a:t>Source: Camelot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763217" y="1568328"/>
            <a:ext cx="54726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dirty="0">
                <a:latin typeface="Century Gothic" pitchFamily="34" charset="0"/>
              </a:rPr>
              <a:t>UK Lottery Player Profile By Age and Channel</a:t>
            </a:r>
          </a:p>
        </p:txBody>
      </p:sp>
      <p:pic>
        <p:nvPicPr>
          <p:cNvPr id="9" name="Image 8" descr="WLA_LoR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C8FD-7996-4E07-91BD-3EFB38EB6452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21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372864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38" y="476672"/>
            <a:ext cx="9140661" cy="1470025"/>
          </a:xfrm>
        </p:spPr>
        <p:txBody>
          <a:bodyPr>
            <a:noAutofit/>
          </a:bodyPr>
          <a:lstStyle/>
          <a:p>
            <a:r>
              <a:rPr lang="fr-CH" sz="8800" dirty="0">
                <a:solidFill>
                  <a:schemeClr val="bg1"/>
                </a:solidFill>
                <a:latin typeface="Century Gothic" pitchFamily="34" charset="0"/>
              </a:rPr>
              <a:t>i</a:t>
            </a:r>
            <a:r>
              <a:rPr lang="fr-CH" sz="8800" dirty="0" smtClean="0">
                <a:solidFill>
                  <a:schemeClr val="bg1"/>
                </a:solidFill>
                <a:latin typeface="Century Gothic" pitchFamily="34" charset="0"/>
              </a:rPr>
              <a:t>nnovation</a:t>
            </a:r>
            <a:endParaRPr lang="fr-CH" sz="8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52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800" dirty="0" err="1" smtClean="0">
                <a:latin typeface="Century Gothic"/>
                <a:cs typeface="Century Gothic"/>
              </a:rPr>
              <a:t>Lottery</a:t>
            </a:r>
            <a:r>
              <a:rPr lang="fr-CH" sz="4800" dirty="0" smtClean="0">
                <a:latin typeface="Century Gothic"/>
                <a:cs typeface="Century Gothic"/>
              </a:rPr>
              <a:t> </a:t>
            </a:r>
            <a:r>
              <a:rPr lang="fr-CH" sz="4800" dirty="0" err="1" smtClean="0">
                <a:latin typeface="Century Gothic"/>
                <a:cs typeface="Century Gothic"/>
              </a:rPr>
              <a:t>spending</a:t>
            </a:r>
            <a:endParaRPr lang="fr-CH" dirty="0">
              <a:latin typeface="Century Gothic"/>
              <a:cs typeface="Century Gothic"/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467544" y="1988840"/>
            <a:ext cx="8229600" cy="38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H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868144" y="5928184"/>
            <a:ext cx="1555651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latin typeface="Century Gothic" pitchFamily="34" charset="0"/>
              </a:rPr>
              <a:t>Source: Camelot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763217" y="1568328"/>
            <a:ext cx="54726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dirty="0">
                <a:latin typeface="Century Gothic" pitchFamily="34" charset="0"/>
              </a:rPr>
              <a:t>UK Lottery Player Spend By Channel (US$)</a:t>
            </a: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064" y="1906882"/>
            <a:ext cx="6386512" cy="385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WLA_LoR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9BBC9-DA4F-4075-BE8B-C0B675178929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22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187148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321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7772400" cy="1470025"/>
          </a:xfrm>
        </p:spPr>
        <p:txBody>
          <a:bodyPr>
            <a:normAutofit/>
          </a:bodyPr>
          <a:lstStyle/>
          <a:p>
            <a:r>
              <a:rPr lang="fr-CH" sz="8800" dirty="0">
                <a:solidFill>
                  <a:schemeClr val="bg1"/>
                </a:solidFill>
                <a:latin typeface="Century Gothic" pitchFamily="34" charset="0"/>
              </a:rPr>
              <a:t>i</a:t>
            </a:r>
            <a:r>
              <a:rPr lang="fr-CH" sz="8800" dirty="0" smtClean="0">
                <a:solidFill>
                  <a:schemeClr val="bg1"/>
                </a:solidFill>
                <a:latin typeface="Century Gothic" pitchFamily="34" charset="0"/>
              </a:rPr>
              <a:t>nternet</a:t>
            </a:r>
            <a:endParaRPr lang="fr-CH" sz="8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D5314-AEDE-4225-82CD-FA9CC0E1A439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23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47522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38" y="476672"/>
            <a:ext cx="9140661" cy="1470025"/>
          </a:xfrm>
        </p:spPr>
        <p:txBody>
          <a:bodyPr>
            <a:noAutofit/>
          </a:bodyPr>
          <a:lstStyle/>
          <a:p>
            <a:r>
              <a:rPr lang="fr-CH" sz="8800" dirty="0">
                <a:solidFill>
                  <a:schemeClr val="bg1"/>
                </a:solidFill>
                <a:latin typeface="Century Gothic" pitchFamily="34" charset="0"/>
              </a:rPr>
              <a:t>i</a:t>
            </a:r>
            <a:r>
              <a:rPr lang="fr-CH" sz="8800" dirty="0" smtClean="0">
                <a:solidFill>
                  <a:schemeClr val="bg1"/>
                </a:solidFill>
                <a:latin typeface="Century Gothic" pitchFamily="34" charset="0"/>
              </a:rPr>
              <a:t>nnovation</a:t>
            </a:r>
            <a:endParaRPr lang="fr-CH" sz="8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52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800" dirty="0" err="1">
                <a:latin typeface="Century Gothic"/>
                <a:cs typeface="Century Gothic"/>
              </a:rPr>
              <a:t>w</a:t>
            </a:r>
            <a:r>
              <a:rPr lang="fr-CH" sz="4800" dirty="0" err="1" smtClean="0">
                <a:latin typeface="Century Gothic"/>
                <a:cs typeface="Century Gothic"/>
              </a:rPr>
              <a:t>hy</a:t>
            </a:r>
            <a:r>
              <a:rPr lang="fr-CH" sz="4800" dirty="0" smtClean="0">
                <a:latin typeface="Century Gothic"/>
                <a:cs typeface="Century Gothic"/>
              </a:rPr>
              <a:t> internet playing?</a:t>
            </a:r>
            <a:endParaRPr lang="fr-CH" dirty="0">
              <a:latin typeface="Century Gothic"/>
              <a:cs typeface="Century Gothic"/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467544" y="1988840"/>
            <a:ext cx="8229600" cy="38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468558" y="1651700"/>
            <a:ext cx="80135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itchFamily="34" charset="0"/>
              </a:rPr>
              <a:t>Offering lottery </a:t>
            </a:r>
            <a:r>
              <a:rPr lang="en-GB" sz="2000" dirty="0" smtClean="0">
                <a:latin typeface="Century Gothic" pitchFamily="34" charset="0"/>
              </a:rPr>
              <a:t>games </a:t>
            </a:r>
            <a:r>
              <a:rPr lang="en-GB" sz="2000" dirty="0">
                <a:latin typeface="Century Gothic" pitchFamily="34" charset="0"/>
              </a:rPr>
              <a:t>via the Internet means you can</a:t>
            </a:r>
            <a:r>
              <a:rPr lang="en-GB" sz="2000" dirty="0" smtClean="0">
                <a:latin typeface="Century Gothic" pitchFamily="34" charset="0"/>
              </a:rPr>
              <a:t>:</a:t>
            </a:r>
          </a:p>
          <a:p>
            <a:endParaRPr lang="en-GB" sz="2000" dirty="0">
              <a:latin typeface="Century Gothic" pitchFamily="34" charset="0"/>
            </a:endParaRPr>
          </a:p>
          <a:p>
            <a:pPr>
              <a:buFont typeface="Arial" charset="0"/>
              <a:buChar char="•"/>
            </a:pPr>
            <a:r>
              <a:rPr lang="en-GB" sz="2000" dirty="0">
                <a:latin typeface="Century Gothic" pitchFamily="34" charset="0"/>
              </a:rPr>
              <a:t> Reach more </a:t>
            </a:r>
            <a:r>
              <a:rPr lang="en-GB" sz="2000" dirty="0" smtClean="0">
                <a:latin typeface="Century Gothic" pitchFamily="34" charset="0"/>
              </a:rPr>
              <a:t>customers</a:t>
            </a:r>
            <a:endParaRPr lang="en-GB" sz="2000" dirty="0">
              <a:latin typeface="Century Gothic" pitchFamily="34" charset="0"/>
            </a:endParaRPr>
          </a:p>
          <a:p>
            <a:pPr>
              <a:buFont typeface="Arial" charset="0"/>
              <a:buChar char="•"/>
            </a:pPr>
            <a:r>
              <a:rPr lang="en-GB" sz="2000" dirty="0">
                <a:latin typeface="Century Gothic" pitchFamily="34" charset="0"/>
              </a:rPr>
              <a:t> Reach new categories of customers</a:t>
            </a:r>
          </a:p>
          <a:p>
            <a:pPr>
              <a:buFont typeface="Arial" charset="0"/>
              <a:buChar char="•"/>
            </a:pPr>
            <a:r>
              <a:rPr lang="en-GB" sz="2000" dirty="0">
                <a:latin typeface="Century Gothic" pitchFamily="34" charset="0"/>
              </a:rPr>
              <a:t> Learn more about your customers, their behaviour &amp; preferences</a:t>
            </a:r>
          </a:p>
          <a:p>
            <a:pPr>
              <a:buFont typeface="Arial" charset="0"/>
              <a:buChar char="•"/>
            </a:pPr>
            <a:endParaRPr lang="en-GB" sz="2000" dirty="0">
              <a:latin typeface="Century Gothic" pitchFamily="34" charset="0"/>
            </a:endParaRPr>
          </a:p>
          <a:p>
            <a:r>
              <a:rPr lang="en-GB" sz="2000" dirty="0" smtClean="0">
                <a:latin typeface="Century Gothic" pitchFamily="34" charset="0"/>
              </a:rPr>
              <a:t>That means </a:t>
            </a:r>
            <a:r>
              <a:rPr lang="en-GB" sz="2000" dirty="0">
                <a:latin typeface="Century Gothic" pitchFamily="34" charset="0"/>
              </a:rPr>
              <a:t>you can</a:t>
            </a:r>
            <a:r>
              <a:rPr lang="en-GB" sz="2000" dirty="0" smtClean="0">
                <a:latin typeface="Century Gothic" pitchFamily="34" charset="0"/>
              </a:rPr>
              <a:t>:</a:t>
            </a:r>
          </a:p>
          <a:p>
            <a:endParaRPr lang="en-GB" sz="2000" dirty="0">
              <a:latin typeface="Century Gothic" pitchFamily="34" charset="0"/>
            </a:endParaRPr>
          </a:p>
          <a:p>
            <a:pPr>
              <a:buFont typeface="Arial" charset="0"/>
              <a:buChar char="•"/>
            </a:pPr>
            <a:r>
              <a:rPr lang="en-GB" sz="2000" dirty="0">
                <a:latin typeface="Century Gothic" pitchFamily="34" charset="0"/>
              </a:rPr>
              <a:t> Undertake more efficient marketing and promotion</a:t>
            </a:r>
          </a:p>
          <a:p>
            <a:pPr>
              <a:buFont typeface="Arial" charset="0"/>
              <a:buChar char="•"/>
            </a:pPr>
            <a:r>
              <a:rPr lang="en-GB" sz="2000" dirty="0">
                <a:latin typeface="Century Gothic" pitchFamily="34" charset="0"/>
              </a:rPr>
              <a:t> Attract and retain customers more effectively</a:t>
            </a:r>
          </a:p>
          <a:p>
            <a:pPr>
              <a:buFont typeface="Arial" charset="0"/>
              <a:buChar char="•"/>
            </a:pPr>
            <a:r>
              <a:rPr lang="en-GB" sz="2000" dirty="0">
                <a:latin typeface="Century Gothic" pitchFamily="34" charset="0"/>
              </a:rPr>
              <a:t> Increase sales</a:t>
            </a:r>
          </a:p>
          <a:p>
            <a:endParaRPr lang="en-GB" sz="2000" dirty="0">
              <a:latin typeface="Century Gothic" pitchFamily="34" charset="0"/>
            </a:endParaRPr>
          </a:p>
        </p:txBody>
      </p:sp>
      <p:pic>
        <p:nvPicPr>
          <p:cNvPr id="6" name="Image 5" descr="WLA_LoR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pic>
        <p:nvPicPr>
          <p:cNvPr id="1026" name="Picture 2" descr="http://techtips.salon.com/DM-Resize/photos.demandstudios.com/getty/article/88/46/89795361.jpg?w=600&amp;h=600&amp;keep_ratio=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512676"/>
            <a:ext cx="1323025" cy="199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DAC9D-B175-4B68-8FA0-334F551FF848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24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182744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fr-CH" dirty="0">
                <a:latin typeface="Century Gothic"/>
                <a:cs typeface="Century Gothic"/>
              </a:rPr>
              <a:t>w</a:t>
            </a:r>
            <a:r>
              <a:rPr lang="fr-CH" dirty="0" smtClean="0">
                <a:latin typeface="Century Gothic"/>
                <a:cs typeface="Century Gothic"/>
              </a:rPr>
              <a:t>hy eCommerce ?</a:t>
            </a:r>
            <a:endParaRPr lang="fr-CH" dirty="0">
              <a:latin typeface="Century Gothic"/>
              <a:cs typeface="Century Gothic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444500" algn="l"/>
              </a:tabLst>
            </a:pPr>
            <a:r>
              <a:rPr lang="fr-CH" sz="2400" dirty="0">
                <a:latin typeface="Century Gothic"/>
                <a:cs typeface="Century Gothic"/>
              </a:rPr>
              <a:t>n</a:t>
            </a:r>
            <a:r>
              <a:rPr lang="fr-CH" sz="2400" dirty="0" smtClean="0">
                <a:latin typeface="Century Gothic"/>
                <a:cs typeface="Century Gothic"/>
              </a:rPr>
              <a:t>ot </a:t>
            </a:r>
            <a:r>
              <a:rPr lang="fr-CH" sz="2400" b="1" dirty="0" smtClean="0">
                <a:latin typeface="Century Gothic"/>
                <a:cs typeface="Century Gothic"/>
              </a:rPr>
              <a:t>only </a:t>
            </a:r>
            <a:r>
              <a:rPr lang="fr-CH" sz="2400" dirty="0" smtClean="0">
                <a:latin typeface="Century Gothic"/>
                <a:cs typeface="Century Gothic"/>
              </a:rPr>
              <a:t>about </a:t>
            </a:r>
            <a:r>
              <a:rPr lang="fr-CH" sz="2400" dirty="0">
                <a:latin typeface="Century Gothic"/>
                <a:cs typeface="Century Gothic"/>
              </a:rPr>
              <a:t>s</a:t>
            </a:r>
            <a:r>
              <a:rPr lang="fr-CH" sz="2400" dirty="0" smtClean="0">
                <a:latin typeface="Century Gothic"/>
                <a:cs typeface="Century Gothic"/>
              </a:rPr>
              <a:t>ales</a:t>
            </a:r>
          </a:p>
          <a:p>
            <a:pPr marL="0" indent="0">
              <a:buNone/>
              <a:tabLst>
                <a:tab pos="444500" algn="l"/>
              </a:tabLst>
            </a:pPr>
            <a:endParaRPr lang="fr-CH" sz="2400" dirty="0" smtClean="0">
              <a:latin typeface="Century Gothic"/>
              <a:cs typeface="Century Gothic"/>
            </a:endParaRPr>
          </a:p>
          <a:p>
            <a:pPr marL="0" indent="0">
              <a:buNone/>
              <a:tabLst>
                <a:tab pos="444500" algn="l"/>
              </a:tabLst>
            </a:pPr>
            <a:r>
              <a:rPr lang="fr-CH" sz="2400" dirty="0" smtClean="0">
                <a:latin typeface="Century Gothic"/>
                <a:cs typeface="Century Gothic"/>
              </a:rPr>
              <a:t>But….</a:t>
            </a:r>
          </a:p>
          <a:p>
            <a:pPr marL="0" indent="0">
              <a:buNone/>
              <a:tabLst>
                <a:tab pos="444500" algn="l"/>
              </a:tabLst>
            </a:pPr>
            <a:endParaRPr lang="fr-CH" sz="2400" dirty="0" smtClean="0">
              <a:latin typeface="Century Gothic"/>
              <a:cs typeface="Century Gothic"/>
            </a:endParaRPr>
          </a:p>
          <a:p>
            <a:pPr marL="514350" indent="-514350">
              <a:buAutoNum type="arabicParenR"/>
              <a:tabLst>
                <a:tab pos="444500" algn="l"/>
              </a:tabLst>
            </a:pPr>
            <a:r>
              <a:rPr lang="fr-CH" sz="2400" dirty="0">
                <a:latin typeface="Century Gothic"/>
                <a:cs typeface="Century Gothic"/>
              </a:rPr>
              <a:t>b</a:t>
            </a:r>
            <a:r>
              <a:rPr lang="fr-CH" sz="2400" dirty="0" smtClean="0">
                <a:latin typeface="Century Gothic"/>
                <a:cs typeface="Century Gothic"/>
              </a:rPr>
              <a:t>uilding </a:t>
            </a:r>
            <a:r>
              <a:rPr lang="fr-CH" sz="2400" b="1" dirty="0" err="1" smtClean="0">
                <a:latin typeface="Century Gothic"/>
                <a:cs typeface="Century Gothic"/>
              </a:rPr>
              <a:t>Relationships</a:t>
            </a:r>
            <a:r>
              <a:rPr lang="fr-CH" sz="2400" dirty="0" smtClean="0">
                <a:latin typeface="Century Gothic"/>
                <a:cs typeface="Century Gothic"/>
              </a:rPr>
              <a:t> (</a:t>
            </a:r>
            <a:r>
              <a:rPr lang="fr-CH" sz="2400" dirty="0" err="1" smtClean="0">
                <a:latin typeface="Century Gothic"/>
                <a:cs typeface="Century Gothic"/>
              </a:rPr>
              <a:t>eCRM</a:t>
            </a:r>
            <a:r>
              <a:rPr lang="fr-CH" sz="2400" dirty="0" smtClean="0">
                <a:latin typeface="Century Gothic"/>
                <a:cs typeface="Century Gothic"/>
              </a:rPr>
              <a:t>)</a:t>
            </a:r>
          </a:p>
          <a:p>
            <a:pPr marL="0" indent="0">
              <a:buNone/>
            </a:pPr>
            <a:r>
              <a:rPr lang="fr-CH" sz="2400" dirty="0" smtClean="0">
                <a:latin typeface="Century Gothic"/>
                <a:cs typeface="Century Gothic"/>
              </a:rPr>
              <a:t>2)   </a:t>
            </a:r>
            <a:r>
              <a:rPr lang="fr-CH" sz="2400" dirty="0" err="1" smtClean="0">
                <a:latin typeface="Century Gothic"/>
                <a:cs typeface="Century Gothic"/>
              </a:rPr>
              <a:t>bringing</a:t>
            </a:r>
            <a:r>
              <a:rPr lang="fr-CH" sz="2400" dirty="0" smtClean="0">
                <a:latin typeface="Century Gothic"/>
                <a:cs typeface="Century Gothic"/>
              </a:rPr>
              <a:t> </a:t>
            </a:r>
            <a:r>
              <a:rPr lang="fr-CH" sz="2400" b="1" dirty="0" smtClean="0">
                <a:latin typeface="Century Gothic"/>
                <a:cs typeface="Century Gothic"/>
              </a:rPr>
              <a:t>the new </a:t>
            </a:r>
            <a:r>
              <a:rPr lang="fr-CH" sz="2400" dirty="0" smtClean="0">
                <a:latin typeface="Century Gothic"/>
                <a:cs typeface="Century Gothic"/>
              </a:rPr>
              <a:t>consumer </a:t>
            </a:r>
            <a:r>
              <a:rPr lang="fr-CH" sz="2400" b="1" dirty="0" smtClean="0">
                <a:latin typeface="Century Gothic"/>
                <a:cs typeface="Century Gothic"/>
              </a:rPr>
              <a:t>in</a:t>
            </a:r>
          </a:p>
          <a:p>
            <a:pPr marL="0" indent="0">
              <a:buNone/>
            </a:pPr>
            <a:r>
              <a:rPr lang="fr-CH" sz="2400" dirty="0" smtClean="0">
                <a:latin typeface="Century Gothic"/>
                <a:cs typeface="Century Gothic"/>
              </a:rPr>
              <a:t>3)   </a:t>
            </a:r>
            <a:r>
              <a:rPr lang="fr-CH" sz="2400" dirty="0" err="1" smtClean="0">
                <a:latin typeface="Century Gothic"/>
                <a:cs typeface="Century Gothic"/>
              </a:rPr>
              <a:t>creating</a:t>
            </a:r>
            <a:r>
              <a:rPr lang="fr-CH" sz="2400" b="1" dirty="0" smtClean="0">
                <a:latin typeface="Century Gothic"/>
                <a:cs typeface="Century Gothic"/>
              </a:rPr>
              <a:t> </a:t>
            </a:r>
            <a:r>
              <a:rPr lang="fr-CH" sz="2400" dirty="0" smtClean="0">
                <a:latin typeface="Century Gothic"/>
                <a:cs typeface="Century Gothic"/>
              </a:rPr>
              <a:t>a</a:t>
            </a:r>
            <a:r>
              <a:rPr lang="fr-CH" sz="2400" b="1" dirty="0" smtClean="0">
                <a:latin typeface="Century Gothic"/>
                <a:cs typeface="Century Gothic"/>
              </a:rPr>
              <a:t> new </a:t>
            </a:r>
            <a:r>
              <a:rPr lang="fr-CH" sz="2400" dirty="0" smtClean="0">
                <a:latin typeface="Century Gothic"/>
                <a:cs typeface="Century Gothic"/>
              </a:rPr>
              <a:t>type of </a:t>
            </a:r>
            <a:r>
              <a:rPr lang="fr-CH" sz="2400" dirty="0" err="1" smtClean="0">
                <a:latin typeface="Century Gothic"/>
                <a:cs typeface="Century Gothic"/>
              </a:rPr>
              <a:t>game</a:t>
            </a:r>
            <a:endParaRPr lang="fr-CH" sz="2400" dirty="0" smtClean="0">
              <a:latin typeface="Century Gothic"/>
              <a:cs typeface="Century Gothic"/>
            </a:endParaRPr>
          </a:p>
        </p:txBody>
      </p:sp>
      <p:pic>
        <p:nvPicPr>
          <p:cNvPr id="4" name="Image 3" descr="WLA_LoR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pic>
        <p:nvPicPr>
          <p:cNvPr id="2050" name="Picture 2" descr="http://www.compasswebstudio.com/wp-content/uploads/2012/10/eCommerce-website-compass-web-studi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581128"/>
            <a:ext cx="2164510" cy="207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4950E-1821-4546-92D9-6816224BFBBC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25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12910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1691680" y="4797152"/>
            <a:ext cx="6575648" cy="1470025"/>
          </a:xfrm>
        </p:spPr>
        <p:txBody>
          <a:bodyPr>
            <a:normAutofit/>
          </a:bodyPr>
          <a:lstStyle/>
          <a:p>
            <a:pPr algn="r"/>
            <a:r>
              <a:rPr lang="fr-CH" sz="4000" dirty="0" smtClean="0"/>
              <a:t>1</a:t>
            </a:r>
            <a:r>
              <a:rPr lang="fr-CH" sz="4000" dirty="0" smtClean="0">
                <a:latin typeface="Century Gothic"/>
                <a:cs typeface="Century Gothic"/>
              </a:rPr>
              <a:t>. building </a:t>
            </a:r>
            <a:r>
              <a:rPr lang="fr-CH" sz="4000" b="1" dirty="0" err="1" smtClean="0">
                <a:latin typeface="Century Gothic"/>
                <a:cs typeface="Century Gothic"/>
              </a:rPr>
              <a:t>Relationships</a:t>
            </a:r>
            <a:r>
              <a:rPr lang="fr-CH" sz="4000" dirty="0" smtClean="0">
                <a:latin typeface="Century Gothic"/>
                <a:cs typeface="Century Gothic"/>
              </a:rPr>
              <a:t> 				(eCRM)</a:t>
            </a:r>
            <a:endParaRPr lang="fr-CH" sz="4000" dirty="0">
              <a:latin typeface="Century Gothic"/>
              <a:cs typeface="Century Gothic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620688"/>
            <a:ext cx="7188200" cy="3810000"/>
          </a:xfrm>
          <a:prstGeom prst="rect">
            <a:avLst/>
          </a:prstGeom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E3D2-738F-45E1-9D11-CAA4B897BC62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26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259966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latin typeface="Century Gothic"/>
                <a:cs typeface="Century Gothic"/>
              </a:rPr>
              <a:t>w</a:t>
            </a:r>
            <a:r>
              <a:rPr lang="fr-CH" dirty="0" smtClean="0">
                <a:latin typeface="Century Gothic"/>
                <a:cs typeface="Century Gothic"/>
              </a:rPr>
              <a:t>hat is </a:t>
            </a:r>
            <a:r>
              <a:rPr lang="fr-CH" b="1" dirty="0" smtClean="0">
                <a:latin typeface="Century Gothic"/>
                <a:cs typeface="Century Gothic"/>
              </a:rPr>
              <a:t>eCRM</a:t>
            </a:r>
            <a:r>
              <a:rPr lang="fr-CH" dirty="0" smtClean="0">
                <a:latin typeface="Century Gothic"/>
                <a:cs typeface="Century Gothic"/>
              </a:rPr>
              <a:t>?</a:t>
            </a:r>
            <a:endParaRPr lang="fr-CH" dirty="0">
              <a:latin typeface="Century Gothic"/>
              <a:cs typeface="Century Gothic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fr-CH" b="1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fr-CH" sz="2400" b="1" dirty="0" smtClean="0">
                <a:latin typeface="Century Gothic"/>
                <a:cs typeface="Century Gothic"/>
              </a:rPr>
              <a:t>eCRM</a:t>
            </a:r>
            <a:r>
              <a:rPr lang="fr-CH" sz="2400" dirty="0" smtClean="0">
                <a:latin typeface="Century Gothic"/>
                <a:cs typeface="Century Gothic"/>
              </a:rPr>
              <a:t>: all forms of managing </a:t>
            </a:r>
            <a:r>
              <a:rPr lang="fr-CH" sz="2400" b="1" dirty="0" smtClean="0">
                <a:latin typeface="Century Gothic"/>
                <a:cs typeface="Century Gothic"/>
              </a:rPr>
              <a:t>relationships </a:t>
            </a:r>
            <a:r>
              <a:rPr lang="fr-CH" sz="2400" dirty="0" smtClean="0">
                <a:latin typeface="Century Gothic"/>
                <a:cs typeface="Century Gothic"/>
              </a:rPr>
              <a:t>with consumers making use of information technology</a:t>
            </a:r>
            <a:endParaRPr lang="fr-CH" sz="2400" dirty="0"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20272" y="4365104"/>
            <a:ext cx="1165498" cy="53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4365104"/>
            <a:ext cx="2348880" cy="2348880"/>
          </a:xfrm>
          <a:prstGeom prst="rect">
            <a:avLst/>
          </a:prstGeom>
        </p:spPr>
      </p:pic>
      <p:pic>
        <p:nvPicPr>
          <p:cNvPr id="7" name="Image 6" descr="WLA_LoR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5467-68B4-49DA-9C36-FD88402C055C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27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237766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10" y="4620825"/>
            <a:ext cx="283478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H" dirty="0">
                <a:latin typeface="Century Gothic"/>
                <a:cs typeface="Century Gothic"/>
              </a:rPr>
              <a:t>t</a:t>
            </a:r>
            <a:r>
              <a:rPr lang="fr-CH" dirty="0" smtClean="0">
                <a:latin typeface="Century Gothic"/>
                <a:cs typeface="Century Gothic"/>
              </a:rPr>
              <a:t>he benefits of </a:t>
            </a:r>
            <a:r>
              <a:rPr lang="fr-CH" b="1" dirty="0" err="1" smtClean="0">
                <a:latin typeface="Century Gothic"/>
                <a:cs typeface="Century Gothic"/>
              </a:rPr>
              <a:t>eCRM</a:t>
            </a:r>
            <a:r>
              <a:rPr lang="fr-CH" dirty="0" smtClean="0">
                <a:latin typeface="Century Gothic"/>
                <a:cs typeface="Century Gothic"/>
              </a:rPr>
              <a:t> in gaming</a:t>
            </a:r>
            <a:endParaRPr lang="fr-CH" b="1" dirty="0">
              <a:latin typeface="Century Gothic"/>
              <a:cs typeface="Century Gothic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AutoNum type="arabicParenR"/>
            </a:pPr>
            <a:r>
              <a:rPr lang="fr-CH" sz="2400" dirty="0">
                <a:latin typeface="Century Gothic"/>
                <a:cs typeface="Century Gothic"/>
              </a:rPr>
              <a:t>b</a:t>
            </a:r>
            <a:r>
              <a:rPr lang="fr-CH" sz="2400" dirty="0" smtClean="0">
                <a:latin typeface="Century Gothic"/>
                <a:cs typeface="Century Gothic"/>
              </a:rPr>
              <a:t>etter </a:t>
            </a:r>
            <a:r>
              <a:rPr lang="fr-CH" sz="2400" b="1" dirty="0" smtClean="0">
                <a:latin typeface="Century Gothic"/>
                <a:cs typeface="Century Gothic"/>
              </a:rPr>
              <a:t>knowledge of consumer insights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fr-CH" sz="2400" dirty="0">
                <a:latin typeface="Century Gothic"/>
                <a:cs typeface="Century Gothic"/>
              </a:rPr>
              <a:t>i</a:t>
            </a:r>
            <a:r>
              <a:rPr lang="fr-CH" sz="2400" dirty="0" smtClean="0">
                <a:latin typeface="Century Gothic"/>
                <a:cs typeface="Century Gothic"/>
              </a:rPr>
              <a:t>mprove marketing </a:t>
            </a:r>
            <a:r>
              <a:rPr lang="fr-CH" sz="2400" b="1" dirty="0" smtClean="0">
                <a:latin typeface="Century Gothic"/>
                <a:cs typeface="Century Gothic"/>
              </a:rPr>
              <a:t>decision making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fr-CH" sz="2400" dirty="0">
                <a:latin typeface="Century Gothic"/>
                <a:cs typeface="Century Gothic"/>
              </a:rPr>
              <a:t>i</a:t>
            </a:r>
            <a:r>
              <a:rPr lang="fr-CH" sz="2400" dirty="0" smtClean="0">
                <a:latin typeface="Century Gothic"/>
                <a:cs typeface="Century Gothic"/>
              </a:rPr>
              <a:t>ncrease </a:t>
            </a:r>
            <a:r>
              <a:rPr lang="fr-CH" sz="2400" b="1" dirty="0" smtClean="0">
                <a:latin typeface="Century Gothic"/>
                <a:cs typeface="Century Gothic"/>
              </a:rPr>
              <a:t>efficiency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fr-CH" sz="2400" dirty="0">
                <a:latin typeface="Century Gothic"/>
                <a:cs typeface="Century Gothic"/>
              </a:rPr>
              <a:t>e</a:t>
            </a:r>
            <a:r>
              <a:rPr lang="fr-CH" sz="2400" dirty="0" smtClean="0">
                <a:latin typeface="Century Gothic"/>
                <a:cs typeface="Century Gothic"/>
              </a:rPr>
              <a:t>nables </a:t>
            </a:r>
            <a:r>
              <a:rPr lang="fr-CH" sz="2400" b="1" dirty="0" smtClean="0">
                <a:latin typeface="Century Gothic"/>
                <a:cs typeface="Century Gothic"/>
              </a:rPr>
              <a:t>measurement</a:t>
            </a:r>
            <a:r>
              <a:rPr lang="fr-CH" sz="2400" dirty="0" smtClean="0">
                <a:latin typeface="Century Gothic"/>
                <a:cs typeface="Century Gothic"/>
              </a:rPr>
              <a:t>, </a:t>
            </a:r>
            <a:r>
              <a:rPr lang="fr-CH" sz="2400" dirty="0" err="1" smtClean="0">
                <a:latin typeface="Century Gothic"/>
                <a:cs typeface="Century Gothic"/>
              </a:rPr>
              <a:t>leading</a:t>
            </a:r>
            <a:r>
              <a:rPr lang="fr-CH" sz="2400" dirty="0" smtClean="0">
                <a:latin typeface="Century Gothic"/>
                <a:cs typeface="Century Gothic"/>
              </a:rPr>
              <a:t> </a:t>
            </a:r>
            <a:r>
              <a:rPr lang="fr-CH" sz="2400" b="1" dirty="0" err="1" smtClean="0">
                <a:latin typeface="Century Gothic"/>
                <a:cs typeface="Century Gothic"/>
              </a:rPr>
              <a:t>improvements</a:t>
            </a:r>
            <a:endParaRPr lang="fr-CH" sz="2400" dirty="0">
              <a:latin typeface="Century Gothic"/>
              <a:cs typeface="Century Gothic"/>
            </a:endParaRP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fr-CH" sz="2400" dirty="0" smtClean="0">
                <a:latin typeface="Century Gothic"/>
                <a:cs typeface="Century Gothic"/>
              </a:rPr>
              <a:t> </a:t>
            </a:r>
            <a:r>
              <a:rPr lang="fr-CH" sz="2400" b="1" dirty="0" err="1" smtClean="0">
                <a:latin typeface="Century Gothic"/>
                <a:cs typeface="Century Gothic"/>
              </a:rPr>
              <a:t>Responsible</a:t>
            </a:r>
            <a:r>
              <a:rPr lang="fr-CH" sz="2400" dirty="0" smtClean="0">
                <a:latin typeface="Century Gothic"/>
                <a:cs typeface="Century Gothic"/>
              </a:rPr>
              <a:t> </a:t>
            </a:r>
            <a:r>
              <a:rPr lang="fr-CH" sz="2400" b="1" dirty="0" smtClean="0">
                <a:latin typeface="Century Gothic"/>
                <a:cs typeface="Century Gothic"/>
              </a:rPr>
              <a:t>Gaming</a:t>
            </a:r>
            <a:r>
              <a:rPr lang="fr-CH" sz="2400" dirty="0" smtClean="0">
                <a:latin typeface="Century Gothic"/>
                <a:cs typeface="Century Gothic"/>
              </a:rPr>
              <a:t> </a:t>
            </a:r>
            <a:r>
              <a:rPr lang="fr-CH" sz="2400" dirty="0" err="1" smtClean="0">
                <a:latin typeface="Century Gothic"/>
                <a:cs typeface="Century Gothic"/>
              </a:rPr>
              <a:t>functionalities</a:t>
            </a:r>
            <a:endParaRPr lang="fr-CH" sz="2400" dirty="0" smtClean="0">
              <a:latin typeface="Century Gothic"/>
              <a:cs typeface="Century Gothic"/>
            </a:endParaRPr>
          </a:p>
        </p:txBody>
      </p:sp>
      <p:pic>
        <p:nvPicPr>
          <p:cNvPr id="5" name="Image 4" descr="WLA_LoR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417B-E752-42F0-A9C4-AA167CD162B7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28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73445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2051720" y="4941168"/>
            <a:ext cx="6768752" cy="165001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r"/>
            <a:r>
              <a:rPr lang="fr-CH" dirty="0" smtClean="0">
                <a:latin typeface="Century Gothic"/>
                <a:cs typeface="Century Gothic"/>
              </a:rPr>
              <a:t>2. </a:t>
            </a:r>
            <a:r>
              <a:rPr lang="fr-CH" dirty="0">
                <a:latin typeface="Century Gothic"/>
                <a:cs typeface="Century Gothic"/>
              </a:rPr>
              <a:t>b</a:t>
            </a:r>
            <a:r>
              <a:rPr lang="fr-CH" dirty="0" smtClean="0">
                <a:latin typeface="Century Gothic"/>
                <a:cs typeface="Century Gothic"/>
              </a:rPr>
              <a:t>ring </a:t>
            </a:r>
            <a:r>
              <a:rPr lang="fr-CH" b="1" dirty="0" smtClean="0">
                <a:latin typeface="Century Gothic"/>
                <a:cs typeface="Century Gothic"/>
              </a:rPr>
              <a:t>The new </a:t>
            </a:r>
            <a:br>
              <a:rPr lang="fr-CH" b="1" dirty="0" smtClean="0">
                <a:latin typeface="Century Gothic"/>
                <a:cs typeface="Century Gothic"/>
              </a:rPr>
            </a:br>
            <a:r>
              <a:rPr lang="fr-CH" dirty="0" smtClean="0">
                <a:latin typeface="Century Gothic"/>
                <a:cs typeface="Century Gothic"/>
              </a:rPr>
              <a:t>consumer </a:t>
            </a:r>
            <a:r>
              <a:rPr lang="fr-CH" b="1" dirty="0" smtClean="0">
                <a:latin typeface="Century Gothic"/>
                <a:cs typeface="Century Gothic"/>
              </a:rPr>
              <a:t>in</a:t>
            </a:r>
            <a:br>
              <a:rPr lang="fr-CH" b="1" dirty="0" smtClean="0">
                <a:latin typeface="Century Gothic"/>
                <a:cs typeface="Century Gothic"/>
              </a:rPr>
            </a:br>
            <a:r>
              <a:rPr lang="fr-CH" dirty="0" smtClean="0"/>
              <a:t>	</a:t>
            </a:r>
            <a:endParaRPr lang="fr-CH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125" y="461130"/>
            <a:ext cx="7963275" cy="410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D9592-3AC3-4071-B03D-E662F9094518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29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242568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ssets4.bigthink.com/system/idea_thumbnails/42641/original/Light%20Bulb%20Innovation.jpg?133011832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9" y="74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38" y="476672"/>
            <a:ext cx="9140661" cy="1470025"/>
          </a:xfrm>
        </p:spPr>
        <p:txBody>
          <a:bodyPr>
            <a:noAutofit/>
          </a:bodyPr>
          <a:lstStyle/>
          <a:p>
            <a:r>
              <a:rPr lang="fr-CH" sz="8800" dirty="0" err="1" smtClean="0">
                <a:solidFill>
                  <a:schemeClr val="bg1"/>
                </a:solidFill>
                <a:latin typeface="Century Gothic" pitchFamily="34" charset="0"/>
              </a:rPr>
              <a:t>evolution</a:t>
            </a:r>
            <a:endParaRPr lang="fr-CH" sz="8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8AD5-79CC-4579-946E-B1AFC233B155}" type="datetime1">
              <a:rPr lang="fr-FR" smtClean="0"/>
              <a:pPr/>
              <a:t>04/04/2013</a:t>
            </a:fld>
            <a:endParaRPr lang="fr-CH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xmlns="" val="372429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12976"/>
            <a:ext cx="2376264" cy="155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4800" dirty="0">
                <a:latin typeface="Century Gothic"/>
                <a:cs typeface="Century Gothic"/>
              </a:rPr>
              <a:t>t</a:t>
            </a:r>
            <a:r>
              <a:rPr lang="fr-CH" sz="4800" dirty="0" smtClean="0">
                <a:latin typeface="Century Gothic"/>
                <a:cs typeface="Century Gothic"/>
              </a:rPr>
              <a:t>he</a:t>
            </a:r>
            <a:r>
              <a:rPr lang="fr-CH" sz="4800" b="1" dirty="0" smtClean="0">
                <a:latin typeface="Century Gothic"/>
                <a:cs typeface="Century Gothic"/>
              </a:rPr>
              <a:t> new </a:t>
            </a:r>
            <a:r>
              <a:rPr lang="fr-CH" dirty="0" smtClean="0">
                <a:latin typeface="Century Gothic"/>
                <a:cs typeface="Century Gothic"/>
              </a:rPr>
              <a:t>Consumer</a:t>
            </a:r>
            <a:endParaRPr lang="fr-CH" dirty="0">
              <a:latin typeface="Century Gothic"/>
              <a:cs typeface="Century Gothic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r>
              <a:rPr lang="fr-CH" sz="2400" b="1" dirty="0" err="1" smtClean="0">
                <a:latin typeface="Century Gothic"/>
                <a:cs typeface="Century Gothic"/>
              </a:rPr>
              <a:t>rarely</a:t>
            </a:r>
            <a:r>
              <a:rPr lang="fr-CH" sz="2400" b="1" dirty="0" smtClean="0">
                <a:latin typeface="Century Gothic"/>
                <a:cs typeface="Century Gothic"/>
              </a:rPr>
              <a:t> </a:t>
            </a:r>
            <a:r>
              <a:rPr lang="fr-CH" sz="2400" dirty="0" err="1" smtClean="0">
                <a:latin typeface="Century Gothic"/>
                <a:cs typeface="Century Gothic"/>
              </a:rPr>
              <a:t>visits</a:t>
            </a:r>
            <a:r>
              <a:rPr lang="fr-CH" sz="2400" dirty="0" smtClean="0">
                <a:latin typeface="Century Gothic"/>
                <a:cs typeface="Century Gothic"/>
              </a:rPr>
              <a:t> the Point of Sale</a:t>
            </a:r>
          </a:p>
          <a:p>
            <a:r>
              <a:rPr lang="fr-CH" sz="2400" dirty="0" err="1">
                <a:latin typeface="Century Gothic"/>
                <a:cs typeface="Century Gothic"/>
              </a:rPr>
              <a:t>i</a:t>
            </a:r>
            <a:r>
              <a:rPr lang="fr-CH" sz="2400" dirty="0" err="1" smtClean="0">
                <a:latin typeface="Century Gothic"/>
                <a:cs typeface="Century Gothic"/>
              </a:rPr>
              <a:t>s</a:t>
            </a:r>
            <a:r>
              <a:rPr lang="fr-CH" sz="2400" b="1" dirty="0" smtClean="0">
                <a:latin typeface="Century Gothic"/>
                <a:cs typeface="Century Gothic"/>
              </a:rPr>
              <a:t> </a:t>
            </a:r>
            <a:r>
              <a:rPr lang="fr-CH" sz="2400" b="1" dirty="0" err="1" smtClean="0">
                <a:latin typeface="Century Gothic"/>
                <a:cs typeface="Century Gothic"/>
              </a:rPr>
              <a:t>always</a:t>
            </a:r>
            <a:r>
              <a:rPr lang="fr-CH" sz="2400" dirty="0" smtClean="0">
                <a:latin typeface="Century Gothic"/>
                <a:cs typeface="Century Gothic"/>
              </a:rPr>
              <a:t> connected</a:t>
            </a:r>
          </a:p>
          <a:p>
            <a:r>
              <a:rPr lang="fr-CH" sz="2400" dirty="0" err="1">
                <a:latin typeface="Century Gothic"/>
                <a:cs typeface="Century Gothic"/>
              </a:rPr>
              <a:t>i</a:t>
            </a:r>
            <a:r>
              <a:rPr lang="fr-CH" sz="2400" dirty="0" err="1" smtClean="0">
                <a:latin typeface="Century Gothic"/>
                <a:cs typeface="Century Gothic"/>
              </a:rPr>
              <a:t>s</a:t>
            </a:r>
            <a:r>
              <a:rPr lang="fr-CH" sz="2400" dirty="0" smtClean="0">
                <a:latin typeface="Century Gothic"/>
                <a:cs typeface="Century Gothic"/>
              </a:rPr>
              <a:t> </a:t>
            </a:r>
            <a:r>
              <a:rPr lang="fr-CH" sz="2400" dirty="0" err="1" smtClean="0">
                <a:latin typeface="Century Gothic"/>
                <a:cs typeface="Century Gothic"/>
              </a:rPr>
              <a:t>used</a:t>
            </a:r>
            <a:r>
              <a:rPr lang="fr-CH" sz="2400" dirty="0" smtClean="0">
                <a:latin typeface="Century Gothic"/>
                <a:cs typeface="Century Gothic"/>
              </a:rPr>
              <a:t> to </a:t>
            </a:r>
            <a:r>
              <a:rPr lang="fr-CH" sz="2400" b="1" dirty="0" err="1" smtClean="0">
                <a:latin typeface="Century Gothic"/>
                <a:cs typeface="Century Gothic"/>
              </a:rPr>
              <a:t>buying</a:t>
            </a:r>
            <a:r>
              <a:rPr lang="fr-CH" sz="2400" dirty="0" smtClean="0">
                <a:latin typeface="Century Gothic"/>
                <a:cs typeface="Century Gothic"/>
              </a:rPr>
              <a:t> and </a:t>
            </a:r>
            <a:r>
              <a:rPr lang="fr-CH" sz="2400" b="1" dirty="0" err="1" smtClean="0">
                <a:latin typeface="Century Gothic"/>
                <a:cs typeface="Century Gothic"/>
              </a:rPr>
              <a:t>playing</a:t>
            </a:r>
            <a:r>
              <a:rPr lang="fr-CH" sz="2400" b="1" dirty="0" smtClean="0">
                <a:latin typeface="Century Gothic"/>
                <a:cs typeface="Century Gothic"/>
              </a:rPr>
              <a:t> online</a:t>
            </a:r>
          </a:p>
          <a:p>
            <a:r>
              <a:rPr lang="fr-CH" sz="2400" dirty="0">
                <a:latin typeface="Century Gothic"/>
                <a:cs typeface="Century Gothic"/>
              </a:rPr>
              <a:t>w</a:t>
            </a:r>
            <a:r>
              <a:rPr lang="fr-CH" sz="2400" dirty="0" smtClean="0">
                <a:latin typeface="Century Gothic"/>
                <a:cs typeface="Century Gothic"/>
              </a:rPr>
              <a:t>ants </a:t>
            </a:r>
            <a:r>
              <a:rPr lang="fr-CH" sz="2400" dirty="0" err="1" smtClean="0">
                <a:latin typeface="Century Gothic"/>
                <a:cs typeface="Century Gothic"/>
              </a:rPr>
              <a:t>everything</a:t>
            </a:r>
            <a:r>
              <a:rPr lang="fr-CH" sz="2400" dirty="0" smtClean="0">
                <a:latin typeface="Century Gothic"/>
                <a:cs typeface="Century Gothic"/>
              </a:rPr>
              <a:t> accessible </a:t>
            </a:r>
            <a:r>
              <a:rPr lang="fr-CH" sz="2400" b="1" dirty="0" smtClean="0">
                <a:latin typeface="Century Gothic"/>
                <a:cs typeface="Century Gothic"/>
              </a:rPr>
              <a:t>24h/7</a:t>
            </a:r>
          </a:p>
          <a:p>
            <a:endParaRPr lang="fr-CH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25144"/>
            <a:ext cx="2403077" cy="189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221088"/>
            <a:ext cx="2215133" cy="153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509120"/>
            <a:ext cx="2639368" cy="163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WLA_LoR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AF7-3B5D-478B-B2F6-03D7A229E50D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30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353689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1007306" y="4497986"/>
            <a:ext cx="6985371" cy="236001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r"/>
            <a:r>
              <a:rPr lang="fr-CH" dirty="0">
                <a:latin typeface="Century Gothic" pitchFamily="34" charset="0"/>
              </a:rPr>
              <a:t>3</a:t>
            </a:r>
            <a:r>
              <a:rPr lang="fr-CH" dirty="0" smtClean="0">
                <a:latin typeface="Century Gothic" pitchFamily="34" charset="0"/>
              </a:rPr>
              <a:t>. </a:t>
            </a:r>
            <a:r>
              <a:rPr lang="fr-CH" dirty="0" err="1">
                <a:latin typeface="Century Gothic" pitchFamily="34" charset="0"/>
              </a:rPr>
              <a:t>c</a:t>
            </a:r>
            <a:r>
              <a:rPr lang="fr-CH" dirty="0" err="1" smtClean="0">
                <a:latin typeface="Century Gothic" pitchFamily="34" charset="0"/>
              </a:rPr>
              <a:t>reate</a:t>
            </a:r>
            <a:r>
              <a:rPr lang="fr-CH" dirty="0" smtClean="0">
                <a:latin typeface="Century Gothic" pitchFamily="34" charset="0"/>
              </a:rPr>
              <a:t> a </a:t>
            </a:r>
            <a:r>
              <a:rPr lang="fr-CH" b="1" dirty="0" smtClean="0">
                <a:latin typeface="Century Gothic" pitchFamily="34" charset="0"/>
              </a:rPr>
              <a:t>New type </a:t>
            </a:r>
            <a:r>
              <a:rPr lang="fr-CH" dirty="0" smtClean="0">
                <a:latin typeface="Century Gothic" pitchFamily="34" charset="0"/>
              </a:rPr>
              <a:t>of </a:t>
            </a:r>
            <a:r>
              <a:rPr lang="fr-CH" dirty="0" err="1" smtClean="0">
                <a:latin typeface="Century Gothic" pitchFamily="34" charset="0"/>
              </a:rPr>
              <a:t>Games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smtClean="0"/>
              <a:t>	</a:t>
            </a:r>
            <a:endParaRPr lang="fr-C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2371" y="260648"/>
            <a:ext cx="6624736" cy="438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AE553-7CF2-439A-86C5-5E88FFFAF055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31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291039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>
                <a:latin typeface="Century Gothic" pitchFamily="34" charset="0"/>
              </a:rPr>
              <a:t>b</a:t>
            </a:r>
            <a:r>
              <a:rPr lang="fr-CH" dirty="0" err="1" smtClean="0">
                <a:latin typeface="Century Gothic" pitchFamily="34" charset="0"/>
              </a:rPr>
              <a:t>etter</a:t>
            </a:r>
            <a:r>
              <a:rPr lang="fr-CH" dirty="0" smtClean="0">
                <a:latin typeface="Century Gothic" pitchFamily="34" charset="0"/>
              </a:rPr>
              <a:t> </a:t>
            </a:r>
            <a:r>
              <a:rPr lang="fr-CH" dirty="0" err="1" smtClean="0">
                <a:latin typeface="Century Gothic" pitchFamily="34" charset="0"/>
              </a:rPr>
              <a:t>interactivity</a:t>
            </a:r>
            <a:endParaRPr lang="fr-CH" dirty="0"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H" sz="2400" dirty="0" err="1" smtClean="0">
                <a:latin typeface="Century Gothic" pitchFamily="34" charset="0"/>
              </a:rPr>
              <a:t>Geo</a:t>
            </a:r>
            <a:r>
              <a:rPr lang="fr-CH" sz="2400" dirty="0" smtClean="0">
                <a:latin typeface="Century Gothic" pitchFamily="34" charset="0"/>
              </a:rPr>
              <a:t> </a:t>
            </a:r>
            <a:r>
              <a:rPr lang="fr-CH" sz="2400" dirty="0" err="1" smtClean="0">
                <a:latin typeface="Century Gothic" pitchFamily="34" charset="0"/>
              </a:rPr>
              <a:t>Sweep</a:t>
            </a:r>
            <a:endParaRPr lang="fr-CH" sz="2400" dirty="0" smtClean="0">
              <a:latin typeface="Century Gothic" pitchFamily="34" charset="0"/>
            </a:endParaRPr>
          </a:p>
          <a:p>
            <a:r>
              <a:rPr lang="fr-CH" sz="2400" dirty="0" err="1" smtClean="0">
                <a:latin typeface="Century Gothic" pitchFamily="34" charset="0"/>
              </a:rPr>
              <a:t>Treasure</a:t>
            </a:r>
            <a:r>
              <a:rPr lang="fr-CH" sz="2400" dirty="0" smtClean="0">
                <a:latin typeface="Century Gothic" pitchFamily="34" charset="0"/>
              </a:rPr>
              <a:t> Hunt</a:t>
            </a:r>
            <a:endParaRPr lang="fr-CH" sz="2400" dirty="0"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60848"/>
            <a:ext cx="5000148" cy="236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751" y="4005064"/>
            <a:ext cx="4999856" cy="235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WLA_LoR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1F6E4-69D0-497B-B30B-A276CCC4230F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32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334752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>
                <a:latin typeface="Century Gothic" pitchFamily="34" charset="0"/>
              </a:rPr>
              <a:t>c</a:t>
            </a:r>
            <a:r>
              <a:rPr lang="fr-CH" dirty="0" err="1" smtClean="0">
                <a:latin typeface="Century Gothic" pitchFamily="34" charset="0"/>
              </a:rPr>
              <a:t>reate</a:t>
            </a:r>
            <a:r>
              <a:rPr lang="fr-CH" dirty="0" smtClean="0">
                <a:latin typeface="Century Gothic" pitchFamily="34" charset="0"/>
              </a:rPr>
              <a:t> a </a:t>
            </a:r>
            <a:r>
              <a:rPr lang="fr-CH" dirty="0" err="1" smtClean="0">
                <a:latin typeface="Century Gothic" pitchFamily="34" charset="0"/>
              </a:rPr>
              <a:t>community</a:t>
            </a:r>
            <a:endParaRPr lang="fr-CH" dirty="0"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H" sz="2400" dirty="0">
                <a:latin typeface="Century Gothic" pitchFamily="34" charset="0"/>
              </a:rPr>
              <a:t>b</a:t>
            </a:r>
            <a:r>
              <a:rPr lang="fr-CH" sz="2400" dirty="0" smtClean="0">
                <a:latin typeface="Century Gothic" pitchFamily="34" charset="0"/>
              </a:rPr>
              <a:t>ingo </a:t>
            </a:r>
            <a:r>
              <a:rPr lang="fr-CH" sz="2400" dirty="0" err="1" smtClean="0">
                <a:latin typeface="Century Gothic" pitchFamily="34" charset="0"/>
              </a:rPr>
              <a:t>with</a:t>
            </a:r>
            <a:r>
              <a:rPr lang="fr-CH" sz="2400" dirty="0" smtClean="0">
                <a:latin typeface="Century Gothic" pitchFamily="34" charset="0"/>
              </a:rPr>
              <a:t> Chat</a:t>
            </a:r>
            <a:endParaRPr lang="fr-CH" sz="2400" dirty="0">
              <a:latin typeface="Century Gothic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20888"/>
            <a:ext cx="6050062" cy="384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WLA_LoR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1E227-F5D9-42E1-AEB1-C1B45B7EBD27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33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163475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7772400" cy="1470025"/>
          </a:xfrm>
        </p:spPr>
        <p:txBody>
          <a:bodyPr>
            <a:normAutofit/>
          </a:bodyPr>
          <a:lstStyle/>
          <a:p>
            <a:r>
              <a:rPr lang="fr-CH" sz="8800" dirty="0">
                <a:latin typeface="Century Gothic" pitchFamily="34" charset="0"/>
              </a:rPr>
              <a:t>r</a:t>
            </a:r>
            <a:r>
              <a:rPr lang="fr-CH" sz="8800" dirty="0" smtClean="0">
                <a:latin typeface="Century Gothic" pitchFamily="34" charset="0"/>
              </a:rPr>
              <a:t>etail</a:t>
            </a:r>
            <a:endParaRPr lang="fr-CH" sz="8800" dirty="0">
              <a:latin typeface="Century Gothic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67709"/>
            <a:ext cx="7620000" cy="5080000"/>
          </a:xfrm>
          <a:prstGeom prst="rect">
            <a:avLst/>
          </a:prstGeom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A118-326C-4F77-B08B-E38EBA462AE3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34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87621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38" y="476672"/>
            <a:ext cx="9140661" cy="1470025"/>
          </a:xfrm>
        </p:spPr>
        <p:txBody>
          <a:bodyPr>
            <a:noAutofit/>
          </a:bodyPr>
          <a:lstStyle/>
          <a:p>
            <a:r>
              <a:rPr lang="fr-CH" sz="8800" dirty="0">
                <a:solidFill>
                  <a:schemeClr val="bg1"/>
                </a:solidFill>
                <a:latin typeface="Century Gothic" pitchFamily="34" charset="0"/>
              </a:rPr>
              <a:t>i</a:t>
            </a:r>
            <a:r>
              <a:rPr lang="fr-CH" sz="8800" dirty="0" smtClean="0">
                <a:solidFill>
                  <a:schemeClr val="bg1"/>
                </a:solidFill>
                <a:latin typeface="Century Gothic" pitchFamily="34" charset="0"/>
              </a:rPr>
              <a:t>nnovation</a:t>
            </a:r>
            <a:endParaRPr lang="fr-CH" sz="8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52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800" dirty="0" smtClean="0">
                <a:latin typeface="Century Gothic"/>
                <a:cs typeface="Century Gothic"/>
              </a:rPr>
              <a:t>Impact on lottery retailers </a:t>
            </a:r>
            <a:endParaRPr lang="fr-CH" dirty="0">
              <a:latin typeface="Century Gothic"/>
              <a:cs typeface="Century Gothic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67544" y="1772816"/>
            <a:ext cx="41764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400" b="1" dirty="0" err="1" smtClean="0">
                <a:latin typeface="Century Gothic"/>
                <a:cs typeface="Century Gothic"/>
              </a:rPr>
              <a:t>loro</a:t>
            </a:r>
            <a:r>
              <a:rPr lang="fr-FR" sz="2400" dirty="0" smtClean="0">
                <a:latin typeface="Century Gothic"/>
                <a:cs typeface="Century Gothic"/>
              </a:rPr>
              <a:t> online </a:t>
            </a:r>
            <a:r>
              <a:rPr lang="fr-FR" sz="2400" dirty="0" err="1" smtClean="0">
                <a:latin typeface="Century Gothic"/>
                <a:cs typeface="Century Gothic"/>
              </a:rPr>
              <a:t>market</a:t>
            </a:r>
            <a:r>
              <a:rPr lang="fr-FR" sz="2400" dirty="0" smtClean="0">
                <a:latin typeface="Century Gothic"/>
                <a:cs typeface="Century Gothic"/>
              </a:rPr>
              <a:t> </a:t>
            </a:r>
            <a:r>
              <a:rPr lang="fr-FR" sz="2400" dirty="0" err="1" smtClean="0">
                <a:latin typeface="Century Gothic"/>
                <a:cs typeface="Century Gothic"/>
              </a:rPr>
              <a:t>share</a:t>
            </a:r>
            <a:r>
              <a:rPr lang="fr-FR" sz="2400" dirty="0" smtClean="0">
                <a:latin typeface="Century Gothic"/>
                <a:cs typeface="Century Gothic"/>
              </a:rPr>
              <a:t> </a:t>
            </a:r>
            <a:r>
              <a:rPr lang="fr-FR" sz="2400" dirty="0" err="1" smtClean="0">
                <a:latin typeface="Century Gothic"/>
                <a:cs typeface="Century Gothic"/>
              </a:rPr>
              <a:t>reaches</a:t>
            </a:r>
            <a:r>
              <a:rPr lang="fr-FR" sz="2400" dirty="0" smtClean="0">
                <a:latin typeface="Century Gothic"/>
                <a:cs typeface="Century Gothic"/>
              </a:rPr>
              <a:t> </a:t>
            </a:r>
            <a:r>
              <a:rPr lang="fr-FR" sz="2400" b="1" dirty="0" smtClean="0">
                <a:latin typeface="Century Gothic"/>
                <a:cs typeface="Century Gothic"/>
              </a:rPr>
              <a:t>8,5 %</a:t>
            </a:r>
          </a:p>
          <a:p>
            <a:pPr marL="285750" indent="-285750">
              <a:buFont typeface="Arial"/>
              <a:buChar char="•"/>
            </a:pPr>
            <a:endParaRPr lang="fr-FR" sz="2400" dirty="0" smtClean="0"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 err="1">
                <a:latin typeface="Century Gothic"/>
                <a:cs typeface="Century Gothic"/>
              </a:rPr>
              <a:t>l</a:t>
            </a:r>
            <a:r>
              <a:rPr lang="fr-FR" sz="2400" dirty="0" err="1" smtClean="0">
                <a:latin typeface="Century Gothic"/>
                <a:cs typeface="Century Gothic"/>
              </a:rPr>
              <a:t>ottery</a:t>
            </a:r>
            <a:r>
              <a:rPr lang="fr-FR" sz="2400" dirty="0" smtClean="0">
                <a:latin typeface="Century Gothic"/>
                <a:cs typeface="Century Gothic"/>
              </a:rPr>
              <a:t> </a:t>
            </a:r>
            <a:r>
              <a:rPr lang="fr-FR" sz="2400" b="1" dirty="0" err="1" smtClean="0">
                <a:latin typeface="Century Gothic"/>
                <a:cs typeface="Century Gothic"/>
              </a:rPr>
              <a:t>retail</a:t>
            </a:r>
            <a:r>
              <a:rPr lang="fr-FR" sz="2400" b="1" dirty="0" smtClean="0">
                <a:latin typeface="Century Gothic"/>
                <a:cs typeface="Century Gothic"/>
              </a:rPr>
              <a:t> sales </a:t>
            </a:r>
            <a:r>
              <a:rPr lang="fr-FR" sz="2400" dirty="0" err="1" smtClean="0">
                <a:latin typeface="Century Gothic"/>
                <a:cs typeface="Century Gothic"/>
              </a:rPr>
              <a:t>growing</a:t>
            </a:r>
            <a:r>
              <a:rPr lang="fr-FR" sz="2400" dirty="0" smtClean="0">
                <a:latin typeface="Century Gothic"/>
                <a:cs typeface="Century Gothic"/>
              </a:rPr>
              <a:t> </a:t>
            </a:r>
            <a:r>
              <a:rPr lang="fr-FR" sz="2400" dirty="0" err="1" smtClean="0">
                <a:latin typeface="Century Gothic"/>
                <a:cs typeface="Century Gothic"/>
              </a:rPr>
              <a:t>at</a:t>
            </a:r>
            <a:r>
              <a:rPr lang="fr-FR" sz="2400" dirty="0" smtClean="0">
                <a:latin typeface="Century Gothic"/>
                <a:cs typeface="Century Gothic"/>
              </a:rPr>
              <a:t>  </a:t>
            </a:r>
            <a:r>
              <a:rPr lang="fr-FR" sz="2400" b="1" dirty="0" smtClean="0">
                <a:latin typeface="Century Gothic"/>
                <a:cs typeface="Century Gothic"/>
              </a:rPr>
              <a:t>4,9 % </a:t>
            </a:r>
            <a:r>
              <a:rPr lang="fr-FR" sz="2400" dirty="0" err="1" smtClean="0">
                <a:latin typeface="Century Gothic"/>
                <a:cs typeface="Century Gothic"/>
              </a:rPr>
              <a:t>annually</a:t>
            </a:r>
            <a:endParaRPr lang="fr-FR" sz="2400" dirty="0" smtClean="0"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fr-FR" sz="2400" b="1" dirty="0">
                <a:latin typeface="Century Gothic"/>
                <a:cs typeface="Century Gothic"/>
              </a:rPr>
              <a:t>l</a:t>
            </a:r>
            <a:r>
              <a:rPr lang="fr-FR" sz="2400" b="1" dirty="0" smtClean="0">
                <a:latin typeface="Century Gothic"/>
                <a:cs typeface="Century Gothic"/>
              </a:rPr>
              <a:t>oro.ch</a:t>
            </a:r>
            <a:r>
              <a:rPr lang="fr-FR" sz="2400" dirty="0" smtClean="0">
                <a:latin typeface="Century Gothic"/>
                <a:cs typeface="Century Gothic"/>
              </a:rPr>
              <a:t> </a:t>
            </a:r>
            <a:r>
              <a:rPr lang="fr-FR" sz="2400" dirty="0" err="1" smtClean="0">
                <a:latin typeface="Century Gothic"/>
                <a:cs typeface="Century Gothic"/>
              </a:rPr>
              <a:t>growing</a:t>
            </a:r>
            <a:r>
              <a:rPr lang="fr-FR" sz="2400" dirty="0" smtClean="0">
                <a:latin typeface="Century Gothic"/>
                <a:cs typeface="Century Gothic"/>
              </a:rPr>
              <a:t> </a:t>
            </a:r>
            <a:r>
              <a:rPr lang="fr-FR" sz="2400" dirty="0" err="1" smtClean="0">
                <a:latin typeface="Century Gothic"/>
                <a:cs typeface="Century Gothic"/>
              </a:rPr>
              <a:t>at</a:t>
            </a:r>
            <a:r>
              <a:rPr lang="fr-FR" sz="2400" dirty="0" smtClean="0">
                <a:latin typeface="Century Gothic"/>
                <a:cs typeface="Century Gothic"/>
              </a:rPr>
              <a:t> </a:t>
            </a:r>
            <a:r>
              <a:rPr lang="fr-FR" sz="2400" b="1" dirty="0" smtClean="0">
                <a:latin typeface="Century Gothic"/>
                <a:cs typeface="Century Gothic"/>
              </a:rPr>
              <a:t>16,4</a:t>
            </a:r>
            <a:r>
              <a:rPr lang="fr-FR" sz="2400" dirty="0" smtClean="0">
                <a:latin typeface="Century Gothic"/>
                <a:cs typeface="Century Gothic"/>
              </a:rPr>
              <a:t>% </a:t>
            </a:r>
            <a:r>
              <a:rPr lang="fr-FR" sz="2400" dirty="0" err="1" smtClean="0">
                <a:latin typeface="Century Gothic"/>
                <a:cs typeface="Century Gothic"/>
              </a:rPr>
              <a:t>annually</a:t>
            </a:r>
            <a:endParaRPr lang="fr-FR" sz="2400" dirty="0" smtClean="0">
              <a:latin typeface="Century Gothic"/>
              <a:cs typeface="Century Gothic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6012160" y="4952201"/>
            <a:ext cx="26393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latin typeface="Century Gothic" pitchFamily="34" charset="0"/>
              </a:rPr>
              <a:t>Source: </a:t>
            </a:r>
            <a:r>
              <a:rPr lang="en-GB" sz="1200" dirty="0" err="1" smtClean="0">
                <a:latin typeface="Century Gothic" pitchFamily="34" charset="0"/>
              </a:rPr>
              <a:t>Loro</a:t>
            </a:r>
            <a:r>
              <a:rPr lang="en-GB" sz="1200" dirty="0" smtClean="0">
                <a:latin typeface="Century Gothic" pitchFamily="34" charset="0"/>
              </a:rPr>
              <a:t> sales 2010/2012</a:t>
            </a:r>
            <a:endParaRPr lang="en-GB" sz="1200" dirty="0">
              <a:latin typeface="Century Gothic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44293"/>
            <a:ext cx="4357393" cy="2997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WLA_LoR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DE303-566E-4643-A58C-B4E1D494C9D4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35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83313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38" y="476672"/>
            <a:ext cx="9140661" cy="1470025"/>
          </a:xfrm>
        </p:spPr>
        <p:txBody>
          <a:bodyPr>
            <a:noAutofit/>
          </a:bodyPr>
          <a:lstStyle/>
          <a:p>
            <a:r>
              <a:rPr lang="fr-CH" sz="8800" dirty="0">
                <a:solidFill>
                  <a:schemeClr val="bg1"/>
                </a:solidFill>
                <a:latin typeface="Century Gothic" pitchFamily="34" charset="0"/>
              </a:rPr>
              <a:t>i</a:t>
            </a:r>
            <a:r>
              <a:rPr lang="fr-CH" sz="8800" dirty="0" smtClean="0">
                <a:solidFill>
                  <a:schemeClr val="bg1"/>
                </a:solidFill>
                <a:latin typeface="Century Gothic" pitchFamily="34" charset="0"/>
              </a:rPr>
              <a:t>nnovation</a:t>
            </a:r>
            <a:endParaRPr lang="fr-CH" sz="8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52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800" dirty="0" smtClean="0">
                <a:latin typeface="Century Gothic"/>
                <a:cs typeface="Century Gothic"/>
              </a:rPr>
              <a:t>Impact on lottery retailers </a:t>
            </a:r>
            <a:endParaRPr lang="fr-CH" dirty="0">
              <a:latin typeface="Century Gothic"/>
              <a:cs typeface="Century Gothic"/>
            </a:endParaRPr>
          </a:p>
        </p:txBody>
      </p:sp>
      <p:pic>
        <p:nvPicPr>
          <p:cNvPr id="4" name="Image 3" descr="WLA_LoR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8DE97-62AA-4818-9D75-D540441DB67E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36</a:t>
            </a:fld>
            <a:endParaRPr lang="fr-CH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0264" y="1150926"/>
            <a:ext cx="7035809" cy="267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3275818" y="1137919"/>
            <a:ext cx="26423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fr-CH" dirty="0" smtClean="0">
                <a:ln>
                  <a:solidFill>
                    <a:schemeClr val="tx1"/>
                  </a:solidFill>
                </a:ln>
                <a:latin typeface="Century Gothic" pitchFamily="34" charset="0"/>
              </a:rPr>
              <a:t>Sales</a:t>
            </a:r>
            <a:r>
              <a:rPr lang="fr-CH" dirty="0" smtClean="0">
                <a:latin typeface="Century Gothic" pitchFamily="34" charset="0"/>
              </a:rPr>
              <a:t> in </a:t>
            </a:r>
            <a:r>
              <a:rPr lang="fr-CH" dirty="0" err="1" smtClean="0">
                <a:latin typeface="Century Gothic" pitchFamily="34" charset="0"/>
              </a:rPr>
              <a:t>retail</a:t>
            </a:r>
            <a:r>
              <a:rPr lang="fr-CH" dirty="0" smtClean="0">
                <a:latin typeface="Century Gothic" pitchFamily="34" charset="0"/>
              </a:rPr>
              <a:t> </a:t>
            </a:r>
            <a:r>
              <a:rPr lang="fr-CH" dirty="0">
                <a:latin typeface="Century Gothic" pitchFamily="34" charset="0"/>
              </a:rPr>
              <a:t>(</a:t>
            </a:r>
            <a:r>
              <a:rPr lang="fr-CH" dirty="0" smtClean="0">
                <a:latin typeface="Century Gothic" pitchFamily="34" charset="0"/>
              </a:rPr>
              <a:t>CHF</a:t>
            </a:r>
            <a:r>
              <a:rPr lang="fr-CH" dirty="0" smtClean="0"/>
              <a:t>)</a:t>
            </a:r>
            <a:endParaRPr lang="fr-CH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0264" y="3941260"/>
            <a:ext cx="7046946" cy="267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3275818" y="3949534"/>
            <a:ext cx="26423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fr-CH" dirty="0" smtClean="0">
                <a:ln>
                  <a:solidFill>
                    <a:schemeClr val="tx1"/>
                  </a:solidFill>
                </a:ln>
                <a:latin typeface="Century Gothic" pitchFamily="34" charset="0"/>
              </a:rPr>
              <a:t>Sales on internet</a:t>
            </a:r>
            <a:r>
              <a:rPr lang="fr-CH" dirty="0" smtClean="0">
                <a:latin typeface="Century Gothic" pitchFamily="34" charset="0"/>
              </a:rPr>
              <a:t>(CHF)</a:t>
            </a:r>
            <a:endParaRPr lang="fr-CH" dirty="0">
              <a:latin typeface="Century Gothic" pitchFamily="34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5147026" y="6595999"/>
            <a:ext cx="32122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Century Gothic" pitchFamily="34" charset="0"/>
              </a:rPr>
              <a:t>Source: </a:t>
            </a:r>
            <a:r>
              <a:rPr lang="en-GB" sz="1000" dirty="0" smtClean="0">
                <a:latin typeface="Century Gothic" pitchFamily="34" charset="0"/>
              </a:rPr>
              <a:t>Draw Games / </a:t>
            </a:r>
            <a:r>
              <a:rPr lang="en-GB" sz="1000" dirty="0" err="1" smtClean="0">
                <a:latin typeface="Century Gothic" pitchFamily="34" charset="0"/>
              </a:rPr>
              <a:t>Loro</a:t>
            </a:r>
            <a:r>
              <a:rPr lang="en-GB" sz="1000" dirty="0" smtClean="0">
                <a:latin typeface="Century Gothic" pitchFamily="34" charset="0"/>
              </a:rPr>
              <a:t> sales / 2007/2012</a:t>
            </a:r>
            <a:endParaRPr lang="en-GB" sz="10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619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837"/>
            <a:ext cx="9144000" cy="67971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8032" y="44624"/>
            <a:ext cx="7772400" cy="1470025"/>
          </a:xfrm>
        </p:spPr>
        <p:txBody>
          <a:bodyPr>
            <a:normAutofit/>
          </a:bodyPr>
          <a:lstStyle/>
          <a:p>
            <a:r>
              <a:rPr lang="fr-CH" sz="8800" dirty="0" smtClean="0">
                <a:latin typeface="Century Gothic" pitchFamily="34" charset="0"/>
              </a:rPr>
              <a:t>opportunities</a:t>
            </a:r>
            <a:endParaRPr lang="fr-CH" sz="8800" dirty="0">
              <a:latin typeface="Century Gothic" pitchFamily="34" charset="0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F8864-81CB-471D-8471-89303A5F6D26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37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262338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5152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800" dirty="0">
                <a:latin typeface="Century Gothic"/>
                <a:cs typeface="Century Gothic"/>
              </a:rPr>
              <a:t>m</a:t>
            </a:r>
            <a:r>
              <a:rPr lang="fr-CH" sz="4800" dirty="0" smtClean="0">
                <a:latin typeface="Century Gothic"/>
                <a:cs typeface="Century Gothic"/>
              </a:rPr>
              <a:t>ulti-channel opportunities</a:t>
            </a:r>
            <a:endParaRPr lang="fr-CH" dirty="0">
              <a:latin typeface="Century Gothic"/>
              <a:cs typeface="Century Gothic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3568" y="2564904"/>
            <a:ext cx="7920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400" dirty="0" err="1" smtClean="0">
                <a:latin typeface="Century Gothic"/>
                <a:cs typeface="Century Gothic"/>
              </a:rPr>
              <a:t>Pre</a:t>
            </a:r>
            <a:r>
              <a:rPr lang="fr-FR" sz="2400" dirty="0" smtClean="0">
                <a:latin typeface="Century Gothic"/>
                <a:cs typeface="Century Gothic"/>
              </a:rPr>
              <a:t>-</a:t>
            </a:r>
            <a:r>
              <a:rPr lang="fr-FR" sz="2400" dirty="0" err="1" smtClean="0">
                <a:latin typeface="Century Gothic"/>
                <a:cs typeface="Century Gothic"/>
              </a:rPr>
              <a:t>paid</a:t>
            </a:r>
            <a:r>
              <a:rPr lang="fr-FR" sz="2400" dirty="0" smtClean="0">
                <a:latin typeface="Century Gothic"/>
                <a:cs typeface="Century Gothic"/>
              </a:rPr>
              <a:t> voucher commission for POS</a:t>
            </a:r>
          </a:p>
          <a:p>
            <a:pPr marL="285750" indent="-285750">
              <a:buFont typeface="Arial"/>
              <a:buChar char="•"/>
            </a:pPr>
            <a:endParaRPr lang="fr-FR" sz="2400" dirty="0" smtClean="0"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 smtClean="0">
                <a:latin typeface="Century Gothic"/>
                <a:cs typeface="Century Gothic"/>
              </a:rPr>
              <a:t>Cross-promotion </a:t>
            </a:r>
            <a:r>
              <a:rPr lang="fr-FR" sz="2400" dirty="0" err="1" smtClean="0">
                <a:latin typeface="Century Gothic"/>
                <a:cs typeface="Century Gothic"/>
              </a:rPr>
              <a:t>campaigns</a:t>
            </a:r>
            <a:endParaRPr lang="fr-FR" sz="2400" dirty="0" smtClean="0"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 smtClean="0">
                <a:latin typeface="Century Gothic"/>
                <a:cs typeface="Century Gothic"/>
              </a:rPr>
              <a:t>Marketing </a:t>
            </a:r>
            <a:r>
              <a:rPr lang="fr-FR" sz="2400" dirty="0" err="1" smtClean="0">
                <a:latin typeface="Century Gothic"/>
                <a:cs typeface="Century Gothic"/>
              </a:rPr>
              <a:t>affiliates</a:t>
            </a:r>
            <a:r>
              <a:rPr lang="fr-FR" sz="2400" dirty="0" smtClean="0">
                <a:latin typeface="Century Gothic"/>
                <a:cs typeface="Century Gothic"/>
              </a:rPr>
              <a:t> (1 </a:t>
            </a:r>
            <a:r>
              <a:rPr lang="fr-FR" sz="2400" dirty="0" err="1" smtClean="0">
                <a:latin typeface="Century Gothic"/>
                <a:cs typeface="Century Gothic"/>
              </a:rPr>
              <a:t>fee</a:t>
            </a:r>
            <a:r>
              <a:rPr lang="fr-FR" sz="2400" dirty="0" smtClean="0">
                <a:latin typeface="Century Gothic"/>
                <a:cs typeface="Century Gothic"/>
              </a:rPr>
              <a:t> </a:t>
            </a:r>
            <a:r>
              <a:rPr lang="fr-FR" sz="2400" dirty="0" err="1" smtClean="0">
                <a:latin typeface="Century Gothic"/>
                <a:cs typeface="Century Gothic"/>
              </a:rPr>
              <a:t>with</a:t>
            </a:r>
            <a:r>
              <a:rPr lang="fr-FR" sz="2400" dirty="0" smtClean="0">
                <a:latin typeface="Century Gothic"/>
                <a:cs typeface="Century Gothic"/>
              </a:rPr>
              <a:t> online activation)</a:t>
            </a:r>
          </a:p>
        </p:txBody>
      </p:sp>
      <p:pic>
        <p:nvPicPr>
          <p:cNvPr id="6" name="Image 5" descr="WLA_LoR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1C88C-8CEF-40D3-8D7D-49BD370EEBBD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38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330695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97210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800" dirty="0" err="1" smtClean="0">
                <a:latin typeface="Century Gothic"/>
                <a:cs typeface="Century Gothic"/>
              </a:rPr>
              <a:t>Offering</a:t>
            </a:r>
            <a:r>
              <a:rPr lang="fr-CH" sz="4800" dirty="0" smtClean="0">
                <a:latin typeface="Century Gothic"/>
                <a:cs typeface="Century Gothic"/>
              </a:rPr>
              <a:t> </a:t>
            </a:r>
            <a:r>
              <a:rPr lang="fr-CH" sz="4800" dirty="0" err="1" smtClean="0">
                <a:latin typeface="Century Gothic"/>
                <a:cs typeface="Century Gothic"/>
              </a:rPr>
              <a:t>lottery</a:t>
            </a:r>
            <a:r>
              <a:rPr lang="fr-CH" sz="4800" dirty="0" smtClean="0">
                <a:latin typeface="Century Gothic"/>
                <a:cs typeface="Century Gothic"/>
              </a:rPr>
              <a:t> sales via Internet</a:t>
            </a:r>
            <a:endParaRPr lang="fr-CH" sz="4800" dirty="0"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11560" y="1988840"/>
            <a:ext cx="720090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dirty="0">
              <a:latin typeface="Century Gothic" pitchFamily="34" charset="0"/>
            </a:endParaRPr>
          </a:p>
          <a:p>
            <a:pPr>
              <a:buFont typeface="Arial" charset="0"/>
              <a:buChar char="•"/>
            </a:pPr>
            <a:r>
              <a:rPr lang="en-GB" sz="2400" dirty="0">
                <a:latin typeface="Century Gothic" pitchFamily="34" charset="0"/>
              </a:rPr>
              <a:t> </a:t>
            </a:r>
            <a:r>
              <a:rPr lang="en-GB" sz="2400" dirty="0" smtClean="0">
                <a:latin typeface="Century Gothic" pitchFamily="34" charset="0"/>
              </a:rPr>
              <a:t>Increases sales</a:t>
            </a:r>
          </a:p>
          <a:p>
            <a:pPr>
              <a:buFont typeface="Arial" charset="0"/>
              <a:buChar char="•"/>
            </a:pPr>
            <a:r>
              <a:rPr lang="en-GB" sz="2400" dirty="0" smtClean="0">
                <a:latin typeface="Century Gothic" pitchFamily="34" charset="0"/>
              </a:rPr>
              <a:t> Fits </a:t>
            </a:r>
            <a:r>
              <a:rPr lang="en-GB" sz="2400" dirty="0">
                <a:latin typeface="Century Gothic" pitchFamily="34" charset="0"/>
              </a:rPr>
              <a:t>in with changing consumer </a:t>
            </a:r>
            <a:r>
              <a:rPr lang="en-GB" sz="2400" dirty="0" smtClean="0">
                <a:latin typeface="Century Gothic" pitchFamily="34" charset="0"/>
              </a:rPr>
              <a:t>behaviour</a:t>
            </a:r>
          </a:p>
          <a:p>
            <a:pPr>
              <a:buFont typeface="Arial" charset="0"/>
              <a:buChar char="•"/>
            </a:pPr>
            <a:r>
              <a:rPr lang="en-GB" sz="2400" dirty="0" smtClean="0">
                <a:latin typeface="Century Gothic" pitchFamily="34" charset="0"/>
              </a:rPr>
              <a:t> Opens </a:t>
            </a:r>
            <a:r>
              <a:rPr lang="en-GB" sz="2400" dirty="0">
                <a:latin typeface="Century Gothic" pitchFamily="34" charset="0"/>
              </a:rPr>
              <a:t>up a new source of </a:t>
            </a:r>
            <a:r>
              <a:rPr lang="en-GB" sz="2400" dirty="0" smtClean="0">
                <a:latin typeface="Century Gothic" pitchFamily="34" charset="0"/>
              </a:rPr>
              <a:t>players</a:t>
            </a:r>
            <a:endParaRPr lang="en-GB" sz="2400" dirty="0">
              <a:latin typeface="Century Gothic" pitchFamily="34" charset="0"/>
            </a:endParaRPr>
          </a:p>
          <a:p>
            <a:pPr>
              <a:buFont typeface="Arial" charset="0"/>
              <a:buChar char="•"/>
            </a:pPr>
            <a:r>
              <a:rPr lang="en-GB" sz="2400" dirty="0">
                <a:latin typeface="Century Gothic" pitchFamily="34" charset="0"/>
              </a:rPr>
              <a:t> Gives greater customer insight</a:t>
            </a:r>
          </a:p>
          <a:p>
            <a:pPr>
              <a:buFont typeface="Arial" charset="0"/>
              <a:buChar char="•"/>
            </a:pPr>
            <a:r>
              <a:rPr lang="en-GB" sz="2400" dirty="0">
                <a:latin typeface="Century Gothic" pitchFamily="34" charset="0"/>
              </a:rPr>
              <a:t> Allows more tailored promotional activity</a:t>
            </a:r>
          </a:p>
          <a:p>
            <a:pPr>
              <a:buFont typeface="Arial" charset="0"/>
              <a:buChar char="•"/>
            </a:pPr>
            <a:r>
              <a:rPr lang="en-GB" sz="2400" dirty="0">
                <a:latin typeface="Century Gothic" pitchFamily="34" charset="0"/>
              </a:rPr>
              <a:t> Stimulates greater </a:t>
            </a:r>
            <a:r>
              <a:rPr lang="en-GB" sz="2400" dirty="0" smtClean="0">
                <a:latin typeface="Century Gothic" pitchFamily="34" charset="0"/>
              </a:rPr>
              <a:t>spending</a:t>
            </a:r>
          </a:p>
          <a:p>
            <a:pPr>
              <a:buFont typeface="Arial" charset="0"/>
              <a:buChar char="•"/>
            </a:pPr>
            <a:r>
              <a:rPr lang="en-GB" sz="2400" dirty="0" smtClean="0">
                <a:latin typeface="Century Gothic" pitchFamily="34" charset="0"/>
              </a:rPr>
              <a:t> Develops Responsible Gaming approach</a:t>
            </a:r>
            <a:endParaRPr lang="en-GB" sz="2400" dirty="0">
              <a:latin typeface="Century Gothic" pitchFamily="34" charset="0"/>
            </a:endParaRPr>
          </a:p>
          <a:p>
            <a:endParaRPr lang="en-GB" dirty="0"/>
          </a:p>
          <a:p>
            <a:pPr>
              <a:buFont typeface="Arial" charset="0"/>
              <a:buChar char="•"/>
            </a:pPr>
            <a:endParaRPr lang="en-GB" dirty="0"/>
          </a:p>
          <a:p>
            <a:pPr>
              <a:buFont typeface="Arial" charset="0"/>
              <a:buChar char="•"/>
            </a:pPr>
            <a:endParaRPr lang="en-GB" dirty="0"/>
          </a:p>
          <a:p>
            <a:pPr>
              <a:buFont typeface="Arial" charset="0"/>
              <a:buChar char="•"/>
            </a:pPr>
            <a:endParaRPr lang="en-GB" dirty="0"/>
          </a:p>
        </p:txBody>
      </p:sp>
      <p:pic>
        <p:nvPicPr>
          <p:cNvPr id="5" name="Image 4" descr="WLA_LoR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D0597-D829-4E69-8FF9-DCB7761D2EC7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39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314963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www.chip.de/ii/1/6/7/1/8/6/3/9/ufmacher-b08ee7e9408895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276872"/>
            <a:ext cx="1944216" cy="1944216"/>
          </a:xfrm>
          <a:prstGeom prst="rect">
            <a:avLst/>
          </a:prstGeom>
          <a:noFill/>
        </p:spPr>
      </p:pic>
      <p:pic>
        <p:nvPicPr>
          <p:cNvPr id="7" name="Picture 4" descr="http://www.sospc2424.ch/genericmodule/2964_OrdinateurPortableH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132856"/>
            <a:ext cx="2857500" cy="260985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600" dirty="0" smtClean="0">
                <a:latin typeface="Century Gothic" pitchFamily="34" charset="0"/>
                <a:cs typeface="Arial" pitchFamily="34" charset="0"/>
              </a:rPr>
              <a:t>EVOLUTION IN </a:t>
            </a:r>
            <a:r>
              <a:rPr lang="fr-CH" sz="3600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COMPUTING</a:t>
            </a:r>
            <a:endParaRPr lang="fr-CH" sz="3600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Then</a:t>
            </a:r>
          </a:p>
          <a:p>
            <a:pPr algn="ctr">
              <a:buNone/>
            </a:pPr>
            <a:endParaRPr lang="fr-CH" sz="3200" b="1" cap="small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fr-CH" sz="3200" b="1" cap="smal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Now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572000" y="1628800"/>
            <a:ext cx="0" cy="4536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362" name="Picture 2" descr="http://www.etab.ac-caen.fr/lebrun/histoire/img/logabax_persona1600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348880"/>
            <a:ext cx="3096344" cy="3627146"/>
          </a:xfrm>
          <a:prstGeom prst="rect">
            <a:avLst/>
          </a:prstGeom>
          <a:noFill/>
        </p:spPr>
      </p:pic>
      <p:pic>
        <p:nvPicPr>
          <p:cNvPr id="15366" name="Picture 6" descr="http://www.crunchbase.com/assets/images/original/0007/5136/75136v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8259" y="3350907"/>
            <a:ext cx="4004444" cy="3163174"/>
          </a:xfrm>
          <a:prstGeom prst="rect">
            <a:avLst/>
          </a:prstGeom>
          <a:noFill/>
        </p:spPr>
      </p:pic>
      <p:pic>
        <p:nvPicPr>
          <p:cNvPr id="10" name="Image 9" descr="WLA_LoR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D0D1-C883-4C44-BD1B-2D814B38390C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225384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7544" y="24928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800" dirty="0" err="1" smtClean="0">
                <a:latin typeface="Century Gothic"/>
                <a:cs typeface="Century Gothic"/>
              </a:rPr>
              <a:t>Thank</a:t>
            </a:r>
            <a:r>
              <a:rPr lang="fr-CH" sz="4800" dirty="0" smtClean="0">
                <a:latin typeface="Century Gothic"/>
                <a:cs typeface="Century Gothic"/>
              </a:rPr>
              <a:t> </a:t>
            </a:r>
            <a:r>
              <a:rPr lang="fr-CH" sz="4800" dirty="0" err="1" smtClean="0">
                <a:latin typeface="Century Gothic"/>
                <a:cs typeface="Century Gothic"/>
              </a:rPr>
              <a:t>you</a:t>
            </a:r>
            <a:endParaRPr lang="fr-CH" sz="4800" dirty="0">
              <a:latin typeface="Century Gothic"/>
              <a:cs typeface="Century Gothic"/>
            </a:endParaRPr>
          </a:p>
        </p:txBody>
      </p:sp>
      <p:pic>
        <p:nvPicPr>
          <p:cNvPr id="5" name="Image 4" descr="WLA_LoR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EE906-C5B8-41EA-BB7F-92882FB3E590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40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140712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600" dirty="0">
                <a:latin typeface="Century Gothic" pitchFamily="34" charset="0"/>
                <a:cs typeface="Arial" pitchFamily="34" charset="0"/>
              </a:rPr>
              <a:t>EVOLUTION </a:t>
            </a:r>
            <a:r>
              <a:rPr lang="fr-CH" sz="3600" dirty="0" smtClean="0">
                <a:latin typeface="Century Gothic" pitchFamily="34" charset="0"/>
                <a:cs typeface="Arial" pitchFamily="34" charset="0"/>
              </a:rPr>
              <a:t>IN </a:t>
            </a:r>
            <a:r>
              <a:rPr lang="fr-CH" sz="3600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LIFE STORY-TELLING</a:t>
            </a:r>
            <a:endParaRPr lang="fr-CH" sz="3600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Then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Now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572000" y="1628800"/>
            <a:ext cx="0" cy="4536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338" name="Picture 2" descr="http://www.artionet.ch/Htdocs/Images/Pictures/Site/Blog/Web20/FacebookTimeline/facebookygresize13173077935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7417" y="2420889"/>
            <a:ext cx="4299079" cy="2952327"/>
          </a:xfrm>
          <a:prstGeom prst="rect">
            <a:avLst/>
          </a:prstGeom>
          <a:noFill/>
        </p:spPr>
      </p:pic>
      <p:pic>
        <p:nvPicPr>
          <p:cNvPr id="14340" name="Picture 4" descr="http://www.deco-in.com/assets/images/vitrine/cadres/pele-mele-12-phot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204864"/>
            <a:ext cx="3888432" cy="3888432"/>
          </a:xfrm>
          <a:prstGeom prst="rect">
            <a:avLst/>
          </a:prstGeom>
          <a:noFill/>
        </p:spPr>
      </p:pic>
      <p:pic>
        <p:nvPicPr>
          <p:cNvPr id="8" name="Image 7" descr="WLA_LoR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4EAC-D457-4C6A-871D-F3F73B324819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38499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600" dirty="0">
                <a:latin typeface="Century Gothic" pitchFamily="34" charset="0"/>
                <a:cs typeface="Arial" pitchFamily="34" charset="0"/>
              </a:rPr>
              <a:t>EVOLUTION </a:t>
            </a:r>
            <a:r>
              <a:rPr lang="fr-CH" sz="3600" dirty="0" smtClean="0">
                <a:latin typeface="Century Gothic" pitchFamily="34" charset="0"/>
                <a:cs typeface="Arial" pitchFamily="34" charset="0"/>
              </a:rPr>
              <a:t>IN </a:t>
            </a:r>
            <a:r>
              <a:rPr lang="fr-CH" sz="3600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NEWS</a:t>
            </a:r>
            <a:endParaRPr lang="fr-CH" sz="3600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Then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Now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572000" y="1628800"/>
            <a:ext cx="0" cy="4536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314" name="Picture 2" descr="http://hebreunet.free.fr/images1/vigJournau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564904"/>
            <a:ext cx="4283434" cy="2664296"/>
          </a:xfrm>
          <a:prstGeom prst="rect">
            <a:avLst/>
          </a:prstGeom>
          <a:noFill/>
        </p:spPr>
      </p:pic>
      <p:pic>
        <p:nvPicPr>
          <p:cNvPr id="13316" name="Picture 4" descr="http://blog.lefigaro.fr/medias/lapt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708920"/>
            <a:ext cx="3895725" cy="2714625"/>
          </a:xfrm>
          <a:prstGeom prst="rect">
            <a:avLst/>
          </a:prstGeom>
          <a:noFill/>
        </p:spPr>
      </p:pic>
      <p:pic>
        <p:nvPicPr>
          <p:cNvPr id="8" name="Image 7" descr="WLA_LoR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1DD6A-9DB4-4790-B423-28807E0F79FF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321534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600" dirty="0">
                <a:latin typeface="Century Gothic" pitchFamily="34" charset="0"/>
                <a:cs typeface="Arial" pitchFamily="34" charset="0"/>
              </a:rPr>
              <a:t>EVOLUTION </a:t>
            </a:r>
            <a:r>
              <a:rPr lang="fr-CH" sz="3600" dirty="0" smtClean="0">
                <a:latin typeface="Century Gothic" pitchFamily="34" charset="0"/>
                <a:cs typeface="Arial" pitchFamily="34" charset="0"/>
              </a:rPr>
              <a:t>IN </a:t>
            </a:r>
            <a:r>
              <a:rPr lang="fr-CH" sz="3600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NOTE TAKING</a:t>
            </a:r>
            <a:endParaRPr lang="fr-CH" sz="3600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Then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Now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572000" y="1628800"/>
            <a:ext cx="0" cy="4536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290" name="Picture 2" descr="http://versionecologique.com/2980-6151-thickbox/carnet-avec-crayon-a-papi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3932436" cy="3932436"/>
          </a:xfrm>
          <a:prstGeom prst="rect">
            <a:avLst/>
          </a:prstGeom>
          <a:noFill/>
        </p:spPr>
      </p:pic>
      <p:pic>
        <p:nvPicPr>
          <p:cNvPr id="12292" name="Picture 4" descr="http://actu-des-ebooks.fr/wp-content/uploads/2011/06/BAMBO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852936"/>
            <a:ext cx="4402380" cy="2304256"/>
          </a:xfrm>
          <a:prstGeom prst="rect">
            <a:avLst/>
          </a:prstGeom>
          <a:noFill/>
        </p:spPr>
      </p:pic>
      <p:pic>
        <p:nvPicPr>
          <p:cNvPr id="8" name="Image 7" descr="WLA_LoR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B86E2-F5F8-4E5A-8A13-7C97B5156AEB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388935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600" dirty="0">
                <a:latin typeface="Century Gothic" pitchFamily="34" charset="0"/>
                <a:cs typeface="Arial" pitchFamily="34" charset="0"/>
              </a:rPr>
              <a:t>EVOLUTION </a:t>
            </a:r>
            <a:r>
              <a:rPr lang="fr-CH" sz="3600" dirty="0" smtClean="0">
                <a:latin typeface="Century Gothic" pitchFamily="34" charset="0"/>
                <a:cs typeface="Arial" pitchFamily="34" charset="0"/>
              </a:rPr>
              <a:t>IN </a:t>
            </a:r>
            <a:r>
              <a:rPr lang="fr-CH" sz="3600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PHOTOGRAPHY</a:t>
            </a:r>
            <a:endParaRPr lang="fr-CH" sz="3600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Then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Now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572000" y="1628800"/>
            <a:ext cx="0" cy="4536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268" name="Picture 4" descr="http://media.paperblog.fr/i/516/5163945/faire-macro-avec-telephone-cest-possible-L-303jBt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208" y="2348880"/>
            <a:ext cx="4328349" cy="2880320"/>
          </a:xfrm>
          <a:prstGeom prst="rect">
            <a:avLst/>
          </a:prstGeom>
          <a:noFill/>
        </p:spPr>
      </p:pic>
      <p:pic>
        <p:nvPicPr>
          <p:cNvPr id="5" name="Picture 2" descr="http://ctoc.consostatic.com/images/media/demande/large/000/092/678/vieil-appareil-photo-argentique.jpg?13017505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4128459" cy="3096344"/>
          </a:xfrm>
          <a:prstGeom prst="rect">
            <a:avLst/>
          </a:prstGeom>
          <a:noFill/>
        </p:spPr>
      </p:pic>
      <p:pic>
        <p:nvPicPr>
          <p:cNvPr id="8" name="Image 7" descr="WLA_LoR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C54C-D0DA-435B-8B29-8015D9E49165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36820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600" dirty="0">
                <a:latin typeface="Century Gothic" pitchFamily="34" charset="0"/>
                <a:cs typeface="Arial" pitchFamily="34" charset="0"/>
              </a:rPr>
              <a:t>EVOLUTION </a:t>
            </a:r>
            <a:r>
              <a:rPr lang="fr-CH" sz="3600" dirty="0" smtClean="0">
                <a:latin typeface="Century Gothic" pitchFamily="34" charset="0"/>
                <a:cs typeface="Arial" pitchFamily="34" charset="0"/>
              </a:rPr>
              <a:t>IN </a:t>
            </a:r>
            <a:r>
              <a:rPr lang="fr-CH" sz="3600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SCRAPBOOKING</a:t>
            </a:r>
            <a:endParaRPr lang="fr-CH" sz="3600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Then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CH" sz="3200" b="1" cap="small" dirty="0" smtClean="0">
                <a:latin typeface="Century Gothic" pitchFamily="34" charset="0"/>
                <a:cs typeface="Arial" pitchFamily="34" charset="0"/>
              </a:rPr>
              <a:t>Now</a:t>
            </a:r>
            <a:endParaRPr lang="fr-CH" sz="3200" b="1" cap="small" dirty="0"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572000" y="1628800"/>
            <a:ext cx="0" cy="4536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46" name="Picture 6" descr="http://images.apple.com/euro/ilife/iphoto/images/carousel-facebook-03_20111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520" y="2448161"/>
            <a:ext cx="4427984" cy="3069071"/>
          </a:xfrm>
          <a:prstGeom prst="rect">
            <a:avLst/>
          </a:prstGeom>
          <a:noFill/>
        </p:spPr>
      </p:pic>
      <p:pic>
        <p:nvPicPr>
          <p:cNvPr id="10248" name="Picture 8" descr="http://www.photojour.fr/wp-content/uploads/livre_albu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348880"/>
            <a:ext cx="3744416" cy="2840591"/>
          </a:xfrm>
          <a:prstGeom prst="rect">
            <a:avLst/>
          </a:prstGeom>
          <a:noFill/>
        </p:spPr>
      </p:pic>
      <p:pic>
        <p:nvPicPr>
          <p:cNvPr id="8" name="Image 7" descr="WLA_LoR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16632"/>
            <a:ext cx="1270800" cy="434396"/>
          </a:xfrm>
          <a:prstGeom prst="rect">
            <a:avLst/>
          </a:prstGeom>
        </p:spPr>
      </p:pic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1639-166C-4AB8-B375-0DCA3918C31D}" type="datetime1">
              <a:rPr lang="fr-FR" smtClean="0"/>
              <a:pPr/>
              <a:t>04/04/2013</a:t>
            </a:fld>
            <a:endParaRPr lang="fr-CH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76FD-A192-479B-93C2-598AB0F2E2DB}" type="slidenum">
              <a:rPr lang="fr-CH" smtClean="0"/>
              <a:pPr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315926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541</Words>
  <Application>Microsoft Office PowerPoint</Application>
  <PresentationFormat>Affichage à l'écran (4:3)</PresentationFormat>
  <Paragraphs>214</Paragraphs>
  <Slides>40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Thème Office</vt:lpstr>
      <vt:lpstr>Diapositive 1</vt:lpstr>
      <vt:lpstr>innovation</vt:lpstr>
      <vt:lpstr>evolution</vt:lpstr>
      <vt:lpstr>EVOLUTION IN COMPUTING</vt:lpstr>
      <vt:lpstr>EVOLUTION IN LIFE STORY-TELLING</vt:lpstr>
      <vt:lpstr>EVOLUTION IN NEWS</vt:lpstr>
      <vt:lpstr>EVOLUTION IN NOTE TAKING</vt:lpstr>
      <vt:lpstr>EVOLUTION IN PHOTOGRAPHY</vt:lpstr>
      <vt:lpstr>EVOLUTION IN SCRAPBOOKING</vt:lpstr>
      <vt:lpstr>EVOLUTION IN MAGAZINES</vt:lpstr>
      <vt:lpstr>EVOLUTION IN BOOKS</vt:lpstr>
      <vt:lpstr>EVOLUTION IN MUSIC DISTRIBUTION</vt:lpstr>
      <vt:lpstr>EVOLUTION IN COUPONS</vt:lpstr>
      <vt:lpstr>EVOLUTION IN RETAIL</vt:lpstr>
      <vt:lpstr>EVOLUTION IN CLIMATE CONTROL</vt:lpstr>
      <vt:lpstr>EVOLUTION IN GAMING</vt:lpstr>
      <vt:lpstr>EVOLUTION IN LOTTERY</vt:lpstr>
      <vt:lpstr>generation</vt:lpstr>
      <vt:lpstr>innovation</vt:lpstr>
      <vt:lpstr>Diapositive 20</vt:lpstr>
      <vt:lpstr>innovation</vt:lpstr>
      <vt:lpstr>innovation</vt:lpstr>
      <vt:lpstr>internet</vt:lpstr>
      <vt:lpstr>innovation</vt:lpstr>
      <vt:lpstr>why eCommerce ?</vt:lpstr>
      <vt:lpstr>1. building Relationships     (eCRM)</vt:lpstr>
      <vt:lpstr>what is eCRM?</vt:lpstr>
      <vt:lpstr>the benefits of eCRM in gaming</vt:lpstr>
      <vt:lpstr>2. bring The new  consumer in  </vt:lpstr>
      <vt:lpstr>the new Consumer</vt:lpstr>
      <vt:lpstr>3. create a New type of Games  </vt:lpstr>
      <vt:lpstr>better interactivity</vt:lpstr>
      <vt:lpstr>create a community</vt:lpstr>
      <vt:lpstr>retail</vt:lpstr>
      <vt:lpstr>innovation</vt:lpstr>
      <vt:lpstr>innovation</vt:lpstr>
      <vt:lpstr>opportunities</vt:lpstr>
      <vt:lpstr>Diapositive 38</vt:lpstr>
      <vt:lpstr>Diapositive 39</vt:lpstr>
      <vt:lpstr>Diapositive 40</vt:lpstr>
    </vt:vector>
  </TitlesOfParts>
  <Company>Loterie Romande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gita1</dc:creator>
  <cp:lastModifiedBy>nisc2</cp:lastModifiedBy>
  <cp:revision>41</cp:revision>
  <cp:lastPrinted>2013-04-02T12:38:46Z</cp:lastPrinted>
  <dcterms:created xsi:type="dcterms:W3CDTF">2013-03-27T15:15:25Z</dcterms:created>
  <dcterms:modified xsi:type="dcterms:W3CDTF">2013-04-04T08:15:07Z</dcterms:modified>
</cp:coreProperties>
</file>