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11"/>
  </p:notesMasterIdLst>
  <p:sldIdLst>
    <p:sldId id="356" r:id="rId2"/>
    <p:sldId id="419" r:id="rId3"/>
    <p:sldId id="420" r:id="rId4"/>
    <p:sldId id="421" r:id="rId5"/>
    <p:sldId id="422" r:id="rId6"/>
    <p:sldId id="423" r:id="rId7"/>
    <p:sldId id="424" r:id="rId8"/>
    <p:sldId id="425" r:id="rId9"/>
    <p:sldId id="426" r:id="rId10"/>
  </p:sldIdLst>
  <p:sldSz cx="9144000" cy="6858000" type="screen4x3"/>
  <p:notesSz cx="7010400" cy="9296400"/>
  <p:defaultTextStyle>
    <a:defPPr>
      <a:defRPr lang="es-ES"/>
    </a:defPPr>
    <a:lvl1pPr algn="ctr" defTabSz="245329" rtl="0" fontAlgn="base" hangingPunct="0">
      <a:spcBef>
        <a:spcPct val="0"/>
      </a:spcBef>
      <a:spcAft>
        <a:spcPct val="0"/>
      </a:spcAft>
      <a:defRPr sz="2100" kern="1200">
        <a:solidFill>
          <a:srgbClr val="000000"/>
        </a:solidFill>
        <a:latin typeface="Helvetica Light" charset="0"/>
        <a:ea typeface="ＭＳ Ｐゴシック" charset="0"/>
        <a:cs typeface="ＭＳ Ｐゴシック" charset="0"/>
        <a:sym typeface="Helvetica Light" charset="0"/>
      </a:defRPr>
    </a:lvl1pPr>
    <a:lvl2pPr marL="95998" indent="95998" algn="ctr" defTabSz="245329" rtl="0" fontAlgn="base" hangingPunct="0">
      <a:spcBef>
        <a:spcPct val="0"/>
      </a:spcBef>
      <a:spcAft>
        <a:spcPct val="0"/>
      </a:spcAft>
      <a:defRPr sz="2100" kern="1200">
        <a:solidFill>
          <a:srgbClr val="000000"/>
        </a:solidFill>
        <a:latin typeface="Helvetica Light" charset="0"/>
        <a:ea typeface="ＭＳ Ｐゴシック" charset="0"/>
        <a:cs typeface="ＭＳ Ｐゴシック" charset="0"/>
        <a:sym typeface="Helvetica Light" charset="0"/>
      </a:defRPr>
    </a:lvl2pPr>
    <a:lvl3pPr marL="191998" indent="191998" algn="ctr" defTabSz="245329" rtl="0" fontAlgn="base" hangingPunct="0">
      <a:spcBef>
        <a:spcPct val="0"/>
      </a:spcBef>
      <a:spcAft>
        <a:spcPct val="0"/>
      </a:spcAft>
      <a:defRPr sz="2100" kern="1200">
        <a:solidFill>
          <a:srgbClr val="000000"/>
        </a:solidFill>
        <a:latin typeface="Helvetica Light" charset="0"/>
        <a:ea typeface="ＭＳ Ｐゴシック" charset="0"/>
        <a:cs typeface="ＭＳ Ｐゴシック" charset="0"/>
        <a:sym typeface="Helvetica Light" charset="0"/>
      </a:defRPr>
    </a:lvl3pPr>
    <a:lvl4pPr marL="287994" indent="287994" algn="ctr" defTabSz="245329" rtl="0" fontAlgn="base" hangingPunct="0">
      <a:spcBef>
        <a:spcPct val="0"/>
      </a:spcBef>
      <a:spcAft>
        <a:spcPct val="0"/>
      </a:spcAft>
      <a:defRPr sz="2100" kern="1200">
        <a:solidFill>
          <a:srgbClr val="000000"/>
        </a:solidFill>
        <a:latin typeface="Helvetica Light" charset="0"/>
        <a:ea typeface="ＭＳ Ｐゴシック" charset="0"/>
        <a:cs typeface="ＭＳ Ｐゴシック" charset="0"/>
        <a:sym typeface="Helvetica Light" charset="0"/>
      </a:defRPr>
    </a:lvl4pPr>
    <a:lvl5pPr marL="383993" indent="383993" algn="ctr" defTabSz="245329" rtl="0" fontAlgn="base" hangingPunct="0">
      <a:spcBef>
        <a:spcPct val="0"/>
      </a:spcBef>
      <a:spcAft>
        <a:spcPct val="0"/>
      </a:spcAft>
      <a:defRPr sz="2100" kern="1200">
        <a:solidFill>
          <a:srgbClr val="000000"/>
        </a:solidFill>
        <a:latin typeface="Helvetica Light" charset="0"/>
        <a:ea typeface="ＭＳ Ｐゴシック" charset="0"/>
        <a:cs typeface="ＭＳ Ｐゴシック" charset="0"/>
        <a:sym typeface="Helvetica Light" charset="0"/>
      </a:defRPr>
    </a:lvl5pPr>
    <a:lvl6pPr marL="959982" algn="l" defTabSz="191998" rtl="0" eaLnBrk="1" latinLnBrk="0" hangingPunct="1">
      <a:defRPr sz="2100" kern="1200">
        <a:solidFill>
          <a:srgbClr val="000000"/>
        </a:solidFill>
        <a:latin typeface="Helvetica Light" charset="0"/>
        <a:ea typeface="ＭＳ Ｐゴシック" charset="0"/>
        <a:cs typeface="ＭＳ Ｐゴシック" charset="0"/>
        <a:sym typeface="Helvetica Light" charset="0"/>
      </a:defRPr>
    </a:lvl6pPr>
    <a:lvl7pPr marL="1151979" algn="l" defTabSz="191998" rtl="0" eaLnBrk="1" latinLnBrk="0" hangingPunct="1">
      <a:defRPr sz="2100" kern="1200">
        <a:solidFill>
          <a:srgbClr val="000000"/>
        </a:solidFill>
        <a:latin typeface="Helvetica Light" charset="0"/>
        <a:ea typeface="ＭＳ Ｐゴシック" charset="0"/>
        <a:cs typeface="ＭＳ Ｐゴシック" charset="0"/>
        <a:sym typeface="Helvetica Light" charset="0"/>
      </a:defRPr>
    </a:lvl7pPr>
    <a:lvl8pPr marL="1343972" algn="l" defTabSz="191998" rtl="0" eaLnBrk="1" latinLnBrk="0" hangingPunct="1">
      <a:defRPr sz="2100" kern="1200">
        <a:solidFill>
          <a:srgbClr val="000000"/>
        </a:solidFill>
        <a:latin typeface="Helvetica Light" charset="0"/>
        <a:ea typeface="ＭＳ Ｐゴシック" charset="0"/>
        <a:cs typeface="ＭＳ Ｐゴシック" charset="0"/>
        <a:sym typeface="Helvetica Light" charset="0"/>
      </a:defRPr>
    </a:lvl8pPr>
    <a:lvl9pPr marL="1535970" algn="l" defTabSz="191998" rtl="0" eaLnBrk="1" latinLnBrk="0" hangingPunct="1">
      <a:defRPr sz="2100" kern="1200">
        <a:solidFill>
          <a:srgbClr val="000000"/>
        </a:solidFill>
        <a:latin typeface="Helvetica Light" charset="0"/>
        <a:ea typeface="ＭＳ Ｐゴシック" charset="0"/>
        <a:cs typeface="ＭＳ Ｐゴシック" charset="0"/>
        <a:sym typeface="Helvetica Light" charset="0"/>
      </a:defRPr>
    </a:lvl9pPr>
  </p:defaultTextStyle>
  <p:extLst>
    <p:ext uri="{EFAFB233-063F-42B5-8137-9DF3F51BA10A}">
      <p15:sldGuideLst xmlns="" xmlns:p15="http://schemas.microsoft.com/office/powerpoint/2012/main">
        <p15:guide id="1" orient="horz" pos="4320" userDrawn="1">
          <p15:clr>
            <a:srgbClr val="A4A3A4"/>
          </p15:clr>
        </p15:guide>
        <p15:guide id="2" pos="7680" userDrawn="1">
          <p15:clr>
            <a:srgbClr val="A4A3A4"/>
          </p15:clr>
        </p15:guide>
        <p15:guide id="3" orient="horz" pos="757">
          <p15:clr>
            <a:srgbClr val="A4A3A4"/>
          </p15:clr>
        </p15:guide>
        <p15:guide id="4" orient="horz" pos="3833">
          <p15:clr>
            <a:srgbClr val="A4A3A4"/>
          </p15:clr>
        </p15:guide>
        <p15:guide id="5" orient="horz" pos="2439">
          <p15:clr>
            <a:srgbClr val="A4A3A4"/>
          </p15:clr>
        </p15:guide>
        <p15:guide id="6" orient="horz" pos="986">
          <p15:clr>
            <a:srgbClr val="A4A3A4"/>
          </p15:clr>
        </p15:guide>
        <p15:guide id="7" pos="3256">
          <p15:clr>
            <a:srgbClr val="A4A3A4"/>
          </p15:clr>
        </p15:guide>
        <p15:guide id="8" pos="3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24"/>
    <a:srgbClr val="107DFF"/>
    <a:srgbClr val="D25400"/>
    <a:srgbClr val="129DEB"/>
    <a:srgbClr val="F4F4F4"/>
    <a:srgbClr val="E92028"/>
    <a:srgbClr val="1EA6E5"/>
    <a:srgbClr val="ED0006"/>
    <a:srgbClr val="D3001F"/>
    <a:srgbClr val="C100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4" autoAdjust="0"/>
    <p:restoredTop sz="86364" autoAdjust="0"/>
  </p:normalViewPr>
  <p:slideViewPr>
    <p:cSldViewPr snapToGrid="0">
      <p:cViewPr>
        <p:scale>
          <a:sx n="90" d="100"/>
          <a:sy n="90" d="100"/>
        </p:scale>
        <p:origin x="-2632" y="-424"/>
      </p:cViewPr>
      <p:guideLst>
        <p:guide orient="horz" pos="4320"/>
        <p:guide orient="horz" pos="757"/>
        <p:guide orient="horz" pos="3833"/>
        <p:guide orient="horz" pos="2439"/>
        <p:guide orient="horz" pos="986"/>
        <p:guide pos="7680"/>
        <p:guide pos="3256"/>
        <p:guide pos="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81100" y="696913"/>
            <a:ext cx="4648200" cy="348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3172" tIns="46587" rIns="93172" bIns="46587" numCol="1" anchor="t" anchorCtr="0" compatLnSpc="1">
            <a:prstTxWarp prst="textNoShape">
              <a:avLst/>
            </a:prstTxWarp>
          </a:bodyPr>
          <a:lstStyle/>
          <a:p>
            <a:pPr lvl="0"/>
            <a:r>
              <a:rPr lang="es-ES" noProof="0" smtClean="0">
                <a:sym typeface="Avenir" charset="0"/>
              </a:rPr>
              <a:t>Click to edit Master text styles</a:t>
            </a:r>
          </a:p>
          <a:p>
            <a:pPr lvl="1"/>
            <a:r>
              <a:rPr lang="es-ES" noProof="0" smtClean="0">
                <a:sym typeface="Avenir" charset="0"/>
              </a:rPr>
              <a:t>Second level</a:t>
            </a:r>
          </a:p>
          <a:p>
            <a:pPr lvl="2"/>
            <a:r>
              <a:rPr lang="es-ES" noProof="0" smtClean="0">
                <a:sym typeface="Avenir" charset="0"/>
              </a:rPr>
              <a:t>Third level</a:t>
            </a:r>
          </a:p>
          <a:p>
            <a:pPr lvl="3"/>
            <a:r>
              <a:rPr lang="es-ES" noProof="0" smtClean="0">
                <a:sym typeface="Avenir" charset="0"/>
              </a:rPr>
              <a:t>Fourth level</a:t>
            </a:r>
          </a:p>
          <a:p>
            <a:pPr lvl="4"/>
            <a:r>
              <a:rPr lang="es-ES" noProof="0" smtClean="0">
                <a:sym typeface="Avenir" charset="0"/>
              </a:rPr>
              <a:t>Fifth level</a:t>
            </a:r>
          </a:p>
        </p:txBody>
      </p:sp>
    </p:spTree>
    <p:extLst>
      <p:ext uri="{BB962C8B-B14F-4D97-AF65-F5344CB8AC3E}">
        <p14:creationId xmlns:p14="http://schemas.microsoft.com/office/powerpoint/2010/main" val="1819263866"/>
      </p:ext>
    </p:extLst>
  </p:cSld>
  <p:clrMap bg1="lt1" tx1="dk1" bg2="lt2" tx2="dk2" accent1="accent1" accent2="accent2" accent3="accent3" accent4="accent4" accent5="accent5" accent6="accent6" hlink="hlink" folHlink="folHlink"/>
  <p:notesStyle>
    <a:lvl1pPr algn="l" defTabSz="191998" rtl="0" eaLnBrk="0" fontAlgn="base" hangingPunct="0">
      <a:lnSpc>
        <a:spcPct val="125000"/>
      </a:lnSpc>
      <a:spcBef>
        <a:spcPct val="0"/>
      </a:spcBef>
      <a:spcAft>
        <a:spcPct val="0"/>
      </a:spcAft>
      <a:defRPr sz="1300" kern="1200">
        <a:solidFill>
          <a:srgbClr val="000000"/>
        </a:solidFill>
        <a:latin typeface="Avenir" charset="0"/>
        <a:ea typeface="ＭＳ Ｐゴシック" charset="0"/>
        <a:cs typeface="Avenir" charset="0"/>
        <a:sym typeface="Avenir" charset="0"/>
      </a:defRPr>
    </a:lvl1pPr>
    <a:lvl2pPr marL="95998" algn="l" defTabSz="191998" rtl="0" eaLnBrk="0" fontAlgn="base" hangingPunct="0">
      <a:lnSpc>
        <a:spcPct val="125000"/>
      </a:lnSpc>
      <a:spcBef>
        <a:spcPct val="0"/>
      </a:spcBef>
      <a:spcAft>
        <a:spcPct val="0"/>
      </a:spcAft>
      <a:defRPr sz="1300" kern="1200">
        <a:solidFill>
          <a:srgbClr val="000000"/>
        </a:solidFill>
        <a:latin typeface="Avenir" charset="0"/>
        <a:ea typeface="Avenir" charset="0"/>
        <a:cs typeface="Avenir" charset="0"/>
        <a:sym typeface="Avenir" charset="0"/>
      </a:defRPr>
    </a:lvl2pPr>
    <a:lvl3pPr marL="191998" algn="l" defTabSz="191998" rtl="0" eaLnBrk="0" fontAlgn="base" hangingPunct="0">
      <a:lnSpc>
        <a:spcPct val="125000"/>
      </a:lnSpc>
      <a:spcBef>
        <a:spcPct val="0"/>
      </a:spcBef>
      <a:spcAft>
        <a:spcPct val="0"/>
      </a:spcAft>
      <a:defRPr sz="1300" kern="1200">
        <a:solidFill>
          <a:srgbClr val="000000"/>
        </a:solidFill>
        <a:latin typeface="Avenir" charset="0"/>
        <a:ea typeface="Avenir" charset="0"/>
        <a:cs typeface="Avenir" charset="0"/>
        <a:sym typeface="Avenir" charset="0"/>
      </a:defRPr>
    </a:lvl3pPr>
    <a:lvl4pPr marL="287994" algn="l" defTabSz="191998" rtl="0" eaLnBrk="0" fontAlgn="base" hangingPunct="0">
      <a:lnSpc>
        <a:spcPct val="125000"/>
      </a:lnSpc>
      <a:spcBef>
        <a:spcPct val="0"/>
      </a:spcBef>
      <a:spcAft>
        <a:spcPct val="0"/>
      </a:spcAft>
      <a:defRPr sz="1300" kern="1200">
        <a:solidFill>
          <a:srgbClr val="000000"/>
        </a:solidFill>
        <a:latin typeface="Avenir" charset="0"/>
        <a:ea typeface="Avenir" charset="0"/>
        <a:cs typeface="Avenir" charset="0"/>
        <a:sym typeface="Avenir" charset="0"/>
      </a:defRPr>
    </a:lvl4pPr>
    <a:lvl5pPr marL="383993" algn="l" defTabSz="191998" rtl="0" eaLnBrk="0" fontAlgn="base" hangingPunct="0">
      <a:lnSpc>
        <a:spcPct val="125000"/>
      </a:lnSpc>
      <a:spcBef>
        <a:spcPct val="0"/>
      </a:spcBef>
      <a:spcAft>
        <a:spcPct val="0"/>
      </a:spcAft>
      <a:defRPr sz="1300" kern="1200">
        <a:solidFill>
          <a:srgbClr val="000000"/>
        </a:solidFill>
        <a:latin typeface="Avenir" charset="0"/>
        <a:ea typeface="Avenir" charset="0"/>
        <a:cs typeface="Avenir" charset="0"/>
        <a:sym typeface="Avenir" charset="0"/>
      </a:defRPr>
    </a:lvl5pPr>
    <a:lvl6pPr marL="959982" algn="l" defTabSz="191998" rtl="0" eaLnBrk="1" latinLnBrk="0" hangingPunct="1">
      <a:defRPr sz="500" kern="1200">
        <a:solidFill>
          <a:schemeClr val="tx1"/>
        </a:solidFill>
        <a:latin typeface="+mn-lt"/>
        <a:ea typeface="+mn-ea"/>
        <a:cs typeface="+mn-cs"/>
      </a:defRPr>
    </a:lvl6pPr>
    <a:lvl7pPr marL="1151979" algn="l" defTabSz="191998" rtl="0" eaLnBrk="1" latinLnBrk="0" hangingPunct="1">
      <a:defRPr sz="500" kern="1200">
        <a:solidFill>
          <a:schemeClr val="tx1"/>
        </a:solidFill>
        <a:latin typeface="+mn-lt"/>
        <a:ea typeface="+mn-ea"/>
        <a:cs typeface="+mn-cs"/>
      </a:defRPr>
    </a:lvl7pPr>
    <a:lvl8pPr marL="1343972" algn="l" defTabSz="191998" rtl="0" eaLnBrk="1" latinLnBrk="0" hangingPunct="1">
      <a:defRPr sz="500" kern="1200">
        <a:solidFill>
          <a:schemeClr val="tx1"/>
        </a:solidFill>
        <a:latin typeface="+mn-lt"/>
        <a:ea typeface="+mn-ea"/>
        <a:cs typeface="+mn-cs"/>
      </a:defRPr>
    </a:lvl8pPr>
    <a:lvl9pPr marL="1535970" algn="l" defTabSz="191998"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277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a:prstGeom prst="rect">
            <a:avLst/>
          </a:prstGeom>
        </p:spPr>
        <p:txBody>
          <a:bodyPr vert="horz" lIns="38399" tIns="19201" rIns="38399" bIns="19201"/>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vert="horz" lIns="38399" tIns="19201" rIns="38399" bIns="19201"/>
          <a:lstStyle>
            <a:lvl1pPr marL="0" indent="0" algn="ctr">
              <a:buNone/>
              <a:defRPr/>
            </a:lvl1pPr>
            <a:lvl2pPr marL="191992" indent="0" algn="ctr">
              <a:buNone/>
              <a:defRPr/>
            </a:lvl2pPr>
            <a:lvl3pPr marL="383984" indent="0" algn="ctr">
              <a:buNone/>
              <a:defRPr/>
            </a:lvl3pPr>
            <a:lvl4pPr marL="575975" indent="0" algn="ctr">
              <a:buNone/>
              <a:defRPr/>
            </a:lvl4pPr>
            <a:lvl5pPr marL="767966" indent="0" algn="ctr">
              <a:buNone/>
              <a:defRPr/>
            </a:lvl5pPr>
            <a:lvl6pPr marL="959958" indent="0" algn="ctr">
              <a:buNone/>
              <a:defRPr/>
            </a:lvl6pPr>
            <a:lvl7pPr marL="1151949" indent="0" algn="ctr">
              <a:buNone/>
              <a:defRPr/>
            </a:lvl7pPr>
            <a:lvl8pPr marL="1343940" indent="0" algn="ctr">
              <a:buNone/>
              <a:defRPr/>
            </a:lvl8pPr>
            <a:lvl9pPr marL="1535931" indent="0" algn="ctr">
              <a:buNone/>
              <a:defRPr/>
            </a:lvl9pPr>
          </a:lstStyle>
          <a:p>
            <a:r>
              <a:rPr lang="es-ES_tradnl" smtClean="0"/>
              <a:t>Haga clic para modificar el estilo de subtítulo del patrón</a:t>
            </a:r>
            <a:endParaRPr lang="es-E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67237" y="3416301"/>
            <a:ext cx="9144" cy="16764"/>
          </a:xfrm>
          <a:prstGeom prst="rect">
            <a:avLst/>
          </a:prstGeom>
        </p:spPr>
      </p:pic>
    </p:spTree>
    <p:extLst>
      <p:ext uri="{BB962C8B-B14F-4D97-AF65-F5344CB8AC3E}">
        <p14:creationId xmlns:p14="http://schemas.microsoft.com/office/powerpoint/2010/main" val="325868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38399" tIns="19201" rIns="38399" bIns="19201"/>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4"/>
            <a:ext cx="8229600" cy="4525963"/>
          </a:xfrm>
          <a:prstGeom prst="rect">
            <a:avLst/>
          </a:prstGeom>
        </p:spPr>
        <p:txBody>
          <a:bodyPr vert="eaVert" lIns="38399" tIns="19201" rIns="38399" bIns="19201"/>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p:nvPr userDrawn="1"/>
        </p:nvSpPr>
        <p:spPr bwMode="auto">
          <a:xfrm>
            <a:off x="7015281" y="6528193"/>
            <a:ext cx="1541769" cy="329807"/>
          </a:xfrm>
          <a:prstGeom prst="rect">
            <a:avLst/>
          </a:prstGeom>
          <a:solidFill>
            <a:srgbClr val="F4F4F4"/>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a:ln>
                <a:noFill/>
              </a:ln>
              <a:solidFill>
                <a:srgbClr val="000000"/>
              </a:solidFill>
              <a:effectLst/>
              <a:latin typeface="Helvetica Light" charset="0"/>
              <a:ea typeface="ＭＳ Ｐゴシック" charset="0"/>
              <a:cs typeface="Helvetica Light" charset="0"/>
              <a:sym typeface="Helvetica Light" charset="0"/>
            </a:endParaRPr>
          </a:p>
        </p:txBody>
      </p:sp>
      <p:pic>
        <p:nvPicPr>
          <p:cNvPr id="7" name="Picture 6" descr="shoutz-left-no-tag_blue-icon_black-logotype_220x63.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2075" y="6488505"/>
            <a:ext cx="943035" cy="270051"/>
          </a:xfrm>
          <a:prstGeom prst="rect">
            <a:avLst/>
          </a:prstGeom>
        </p:spPr>
      </p:pic>
    </p:spTree>
    <p:extLst>
      <p:ext uri="{BB962C8B-B14F-4D97-AF65-F5344CB8AC3E}">
        <p14:creationId xmlns:p14="http://schemas.microsoft.com/office/powerpoint/2010/main" val="76060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a:prstGeom prst="rect">
            <a:avLst/>
          </a:prstGeom>
        </p:spPr>
        <p:txBody>
          <a:bodyPr vert="eaVert" lIns="38399" tIns="19201" rIns="38399" bIns="19201"/>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40"/>
            <a:ext cx="6115050" cy="5851525"/>
          </a:xfrm>
          <a:prstGeom prst="rect">
            <a:avLst/>
          </a:prstGeom>
        </p:spPr>
        <p:txBody>
          <a:bodyPr vert="eaVert" lIns="38399" tIns="19201" rIns="38399" bIns="19201"/>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3"/>
          <p:cNvSpPr/>
          <p:nvPr userDrawn="1"/>
        </p:nvSpPr>
        <p:spPr bwMode="auto">
          <a:xfrm>
            <a:off x="7015281" y="6528193"/>
            <a:ext cx="1541769" cy="329807"/>
          </a:xfrm>
          <a:prstGeom prst="rect">
            <a:avLst/>
          </a:prstGeom>
          <a:solidFill>
            <a:srgbClr val="F4F4F4"/>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a:ln>
                <a:noFill/>
              </a:ln>
              <a:solidFill>
                <a:srgbClr val="000000"/>
              </a:solidFill>
              <a:effectLst/>
              <a:latin typeface="Helvetica Light" charset="0"/>
              <a:ea typeface="ＭＳ Ｐゴシック" charset="0"/>
              <a:cs typeface="Helvetica Light" charset="0"/>
              <a:sym typeface="Helvetica Light" charset="0"/>
            </a:endParaRPr>
          </a:p>
        </p:txBody>
      </p:sp>
      <p:pic>
        <p:nvPicPr>
          <p:cNvPr id="7" name="Picture 6" descr="shoutz-left-no-tag_blue-icon_black-logotype_220x63.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2075" y="6488505"/>
            <a:ext cx="943035" cy="270051"/>
          </a:xfrm>
          <a:prstGeom prst="rect">
            <a:avLst/>
          </a:prstGeom>
        </p:spPr>
      </p:pic>
    </p:spTree>
    <p:extLst>
      <p:ext uri="{BB962C8B-B14F-4D97-AF65-F5344CB8AC3E}">
        <p14:creationId xmlns:p14="http://schemas.microsoft.com/office/powerpoint/2010/main" val="217382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38399" tIns="19201" rIns="38399" bIns="19201"/>
          <a:lstStyle/>
          <a:p>
            <a:r>
              <a:rPr lang="es-ES_tradnl" smtClean="0"/>
              <a:t>Clic para editar título</a:t>
            </a:r>
            <a:endParaRPr lang="es-ES"/>
          </a:p>
        </p:txBody>
      </p:sp>
      <p:sp>
        <p:nvSpPr>
          <p:cNvPr id="3" name="Marcador de contenido 2"/>
          <p:cNvSpPr>
            <a:spLocks noGrp="1"/>
          </p:cNvSpPr>
          <p:nvPr>
            <p:ph idx="1"/>
          </p:nvPr>
        </p:nvSpPr>
        <p:spPr>
          <a:xfrm>
            <a:off x="457200" y="1600204"/>
            <a:ext cx="8229600" cy="4525963"/>
          </a:xfrm>
          <a:prstGeom prst="rect">
            <a:avLst/>
          </a:prstGeom>
        </p:spPr>
        <p:txBody>
          <a:bodyPr vert="horz" lIns="38399" tIns="19201" rIns="38399" bIns="19201"/>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Rectangle 5"/>
          <p:cNvSpPr>
            <a:spLocks noGrp="1"/>
          </p:cNvSpPr>
          <p:nvPr>
            <p:ph type="sldNum" sz="quarter" idx="10"/>
          </p:nvPr>
        </p:nvSpPr>
        <p:spPr>
          <a:xfrm>
            <a:off x="8703461" y="5913279"/>
            <a:ext cx="169069" cy="223838"/>
          </a:xfrm>
          <a:prstGeom prst="rect">
            <a:avLst/>
          </a:prstGeom>
          <a:ln/>
        </p:spPr>
        <p:txBody>
          <a:bodyPr lIns="38405" tIns="19202" rIns="38405" bIns="19202"/>
          <a:lstStyle>
            <a:lvl1pPr>
              <a:defRPr/>
            </a:lvl1pPr>
          </a:lstStyle>
          <a:p>
            <a:pPr>
              <a:defRPr/>
            </a:pPr>
            <a:endParaRPr lang="es-ES" sz="800" b="1" dirty="0">
              <a:solidFill>
                <a:srgbClr val="FFFFFF"/>
              </a:solidFill>
              <a:latin typeface="Lato" charset="0"/>
              <a:cs typeface="Lato" charset="0"/>
              <a:sym typeface="Lato" charset="0"/>
            </a:endParaRPr>
          </a:p>
        </p:txBody>
      </p:sp>
    </p:spTree>
    <p:extLst>
      <p:ext uri="{BB962C8B-B14F-4D97-AF65-F5344CB8AC3E}">
        <p14:creationId xmlns:p14="http://schemas.microsoft.com/office/powerpoint/2010/main" val="187832335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115" y="4406902"/>
            <a:ext cx="7772400" cy="1362075"/>
          </a:xfrm>
          <a:prstGeom prst="rect">
            <a:avLst/>
          </a:prstGeom>
        </p:spPr>
        <p:txBody>
          <a:bodyPr vert="horz" lIns="38399" tIns="19201" rIns="38399" bIns="19201" anchor="t"/>
          <a:lstStyle>
            <a:lvl1pPr algn="l">
              <a:defRPr sz="1700" b="1" cap="all"/>
            </a:lvl1pPr>
          </a:lstStyle>
          <a:p>
            <a:r>
              <a:rPr lang="es-ES_tradnl" smtClean="0"/>
              <a:t>Clic para editar título</a:t>
            </a:r>
            <a:endParaRPr lang="es-ES"/>
          </a:p>
        </p:txBody>
      </p:sp>
      <p:sp>
        <p:nvSpPr>
          <p:cNvPr id="3" name="Marcador de texto 2"/>
          <p:cNvSpPr>
            <a:spLocks noGrp="1"/>
          </p:cNvSpPr>
          <p:nvPr>
            <p:ph type="body" idx="1"/>
          </p:nvPr>
        </p:nvSpPr>
        <p:spPr>
          <a:xfrm>
            <a:off x="722115" y="2906714"/>
            <a:ext cx="7772400" cy="1500188"/>
          </a:xfrm>
          <a:prstGeom prst="rect">
            <a:avLst/>
          </a:prstGeom>
        </p:spPr>
        <p:txBody>
          <a:bodyPr vert="horz" lIns="38399" tIns="19201" rIns="38399" bIns="19201" anchor="b"/>
          <a:lstStyle>
            <a:lvl1pPr marL="0" indent="0">
              <a:buNone/>
              <a:defRPr sz="800"/>
            </a:lvl1pPr>
            <a:lvl2pPr marL="191992" indent="0">
              <a:buNone/>
              <a:defRPr sz="700"/>
            </a:lvl2pPr>
            <a:lvl3pPr marL="383984" indent="0">
              <a:buNone/>
              <a:defRPr sz="600"/>
            </a:lvl3pPr>
            <a:lvl4pPr marL="575975" indent="0">
              <a:buNone/>
              <a:defRPr sz="600"/>
            </a:lvl4pPr>
            <a:lvl5pPr marL="767966" indent="0">
              <a:buNone/>
              <a:defRPr sz="600"/>
            </a:lvl5pPr>
            <a:lvl6pPr marL="959958" indent="0">
              <a:buNone/>
              <a:defRPr sz="600"/>
            </a:lvl6pPr>
            <a:lvl7pPr marL="1151949" indent="0">
              <a:buNone/>
              <a:defRPr sz="600"/>
            </a:lvl7pPr>
            <a:lvl8pPr marL="1343940" indent="0">
              <a:buNone/>
              <a:defRPr sz="600"/>
            </a:lvl8pPr>
            <a:lvl9pPr marL="1535931" indent="0">
              <a:buNone/>
              <a:defRPr sz="600"/>
            </a:lvl9pPr>
          </a:lstStyle>
          <a:p>
            <a:pPr lvl="0"/>
            <a:r>
              <a:rPr lang="es-ES_tradnl" smtClean="0"/>
              <a:t>Haga clic para modificar el estilo de texto del patrón</a:t>
            </a:r>
          </a:p>
        </p:txBody>
      </p:sp>
    </p:spTree>
    <p:extLst>
      <p:ext uri="{BB962C8B-B14F-4D97-AF65-F5344CB8AC3E}">
        <p14:creationId xmlns:p14="http://schemas.microsoft.com/office/powerpoint/2010/main" val="426454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38399" tIns="19201" rIns="38399" bIns="19201"/>
          <a:lstStyle/>
          <a:p>
            <a:r>
              <a:rPr lang="es-ES_tradnl" smtClean="0"/>
              <a:t>Clic para editar título</a:t>
            </a:r>
            <a:endParaRPr lang="es-ES"/>
          </a:p>
        </p:txBody>
      </p:sp>
      <p:sp>
        <p:nvSpPr>
          <p:cNvPr id="3" name="Marcador de contenido 2"/>
          <p:cNvSpPr>
            <a:spLocks noGrp="1"/>
          </p:cNvSpPr>
          <p:nvPr>
            <p:ph sz="half" idx="1"/>
          </p:nvPr>
        </p:nvSpPr>
        <p:spPr>
          <a:xfrm>
            <a:off x="457200" y="1600204"/>
            <a:ext cx="4086225" cy="4525963"/>
          </a:xfrm>
          <a:prstGeom prst="rect">
            <a:avLst/>
          </a:prstGeom>
        </p:spPr>
        <p:txBody>
          <a:bodyPr vert="horz" lIns="38399" tIns="19201" rIns="38399" bIns="19201"/>
          <a:lstStyle>
            <a:lvl1pPr>
              <a:defRPr sz="1200"/>
            </a:lvl1pPr>
            <a:lvl2pPr>
              <a:defRPr sz="1000"/>
            </a:lvl2pPr>
            <a:lvl3pPr>
              <a:defRPr sz="800"/>
            </a:lvl3pPr>
            <a:lvl4pPr>
              <a:defRPr sz="700"/>
            </a:lvl4pPr>
            <a:lvl5pPr>
              <a:defRPr sz="700"/>
            </a:lvl5pPr>
            <a:lvl6pPr>
              <a:defRPr sz="700"/>
            </a:lvl6pPr>
            <a:lvl7pPr>
              <a:defRPr sz="700"/>
            </a:lvl7pPr>
            <a:lvl8pPr>
              <a:defRPr sz="700"/>
            </a:lvl8pPr>
            <a:lvl9pPr>
              <a:defRPr sz="7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00577" y="1600204"/>
            <a:ext cx="4086225" cy="4525963"/>
          </a:xfrm>
          <a:prstGeom prst="rect">
            <a:avLst/>
          </a:prstGeom>
        </p:spPr>
        <p:txBody>
          <a:bodyPr vert="horz" lIns="38399" tIns="19201" rIns="38399" bIns="19201"/>
          <a:lstStyle>
            <a:lvl1pPr>
              <a:defRPr sz="1200"/>
            </a:lvl1pPr>
            <a:lvl2pPr>
              <a:defRPr sz="1000"/>
            </a:lvl2pPr>
            <a:lvl3pPr>
              <a:defRPr sz="800"/>
            </a:lvl3pPr>
            <a:lvl4pPr>
              <a:defRPr sz="700"/>
            </a:lvl4pPr>
            <a:lvl5pPr>
              <a:defRPr sz="700"/>
            </a:lvl5pPr>
            <a:lvl6pPr>
              <a:defRPr sz="700"/>
            </a:lvl6pPr>
            <a:lvl7pPr>
              <a:defRPr sz="700"/>
            </a:lvl7pPr>
            <a:lvl8pPr>
              <a:defRPr sz="700"/>
            </a:lvl8pPr>
            <a:lvl9pPr>
              <a:defRPr sz="7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98429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38399" tIns="19201" rIns="38399" bIns="19201"/>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2" y="1535116"/>
            <a:ext cx="4040387" cy="639763"/>
          </a:xfrm>
          <a:prstGeom prst="rect">
            <a:avLst/>
          </a:prstGeom>
        </p:spPr>
        <p:txBody>
          <a:bodyPr vert="horz" lIns="38399" tIns="19201" rIns="38399" bIns="19201" anchor="b"/>
          <a:lstStyle>
            <a:lvl1pPr marL="0" indent="0">
              <a:buNone/>
              <a:defRPr sz="1000" b="1"/>
            </a:lvl1pPr>
            <a:lvl2pPr marL="191992" indent="0">
              <a:buNone/>
              <a:defRPr sz="800" b="1"/>
            </a:lvl2pPr>
            <a:lvl3pPr marL="383984" indent="0">
              <a:buNone/>
              <a:defRPr sz="700" b="1"/>
            </a:lvl3pPr>
            <a:lvl4pPr marL="575975" indent="0">
              <a:buNone/>
              <a:defRPr sz="600" b="1"/>
            </a:lvl4pPr>
            <a:lvl5pPr marL="767966" indent="0">
              <a:buNone/>
              <a:defRPr sz="600" b="1"/>
            </a:lvl5pPr>
            <a:lvl6pPr marL="959958" indent="0">
              <a:buNone/>
              <a:defRPr sz="600" b="1"/>
            </a:lvl6pPr>
            <a:lvl7pPr marL="1151949" indent="0">
              <a:buNone/>
              <a:defRPr sz="600" b="1"/>
            </a:lvl7pPr>
            <a:lvl8pPr marL="1343940" indent="0">
              <a:buNone/>
              <a:defRPr sz="600" b="1"/>
            </a:lvl8pPr>
            <a:lvl9pPr marL="1535931" indent="0">
              <a:buNone/>
              <a:defRPr sz="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2" y="2174875"/>
            <a:ext cx="4040387" cy="3951288"/>
          </a:xfrm>
          <a:prstGeom prst="rect">
            <a:avLst/>
          </a:prstGeom>
        </p:spPr>
        <p:txBody>
          <a:bodyPr vert="horz" lIns="38399" tIns="19201" rIns="38399" bIns="19201"/>
          <a:lstStyle>
            <a:lvl1pPr>
              <a:defRPr sz="10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230" y="1535116"/>
            <a:ext cx="4041577" cy="639763"/>
          </a:xfrm>
          <a:prstGeom prst="rect">
            <a:avLst/>
          </a:prstGeom>
        </p:spPr>
        <p:txBody>
          <a:bodyPr vert="horz" lIns="38399" tIns="19201" rIns="38399" bIns="19201" anchor="b"/>
          <a:lstStyle>
            <a:lvl1pPr marL="0" indent="0">
              <a:buNone/>
              <a:defRPr sz="1000" b="1"/>
            </a:lvl1pPr>
            <a:lvl2pPr marL="191992" indent="0">
              <a:buNone/>
              <a:defRPr sz="800" b="1"/>
            </a:lvl2pPr>
            <a:lvl3pPr marL="383984" indent="0">
              <a:buNone/>
              <a:defRPr sz="700" b="1"/>
            </a:lvl3pPr>
            <a:lvl4pPr marL="575975" indent="0">
              <a:buNone/>
              <a:defRPr sz="600" b="1"/>
            </a:lvl4pPr>
            <a:lvl5pPr marL="767966" indent="0">
              <a:buNone/>
              <a:defRPr sz="600" b="1"/>
            </a:lvl5pPr>
            <a:lvl6pPr marL="959958" indent="0">
              <a:buNone/>
              <a:defRPr sz="600" b="1"/>
            </a:lvl6pPr>
            <a:lvl7pPr marL="1151949" indent="0">
              <a:buNone/>
              <a:defRPr sz="600" b="1"/>
            </a:lvl7pPr>
            <a:lvl8pPr marL="1343940" indent="0">
              <a:buNone/>
              <a:defRPr sz="600" b="1"/>
            </a:lvl8pPr>
            <a:lvl9pPr marL="1535931" indent="0">
              <a:buNone/>
              <a:defRPr sz="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230" y="2174875"/>
            <a:ext cx="4041577" cy="3951288"/>
          </a:xfrm>
          <a:prstGeom prst="rect">
            <a:avLst/>
          </a:prstGeom>
        </p:spPr>
        <p:txBody>
          <a:bodyPr vert="horz" lIns="38399" tIns="19201" rIns="38399" bIns="19201"/>
          <a:lstStyle>
            <a:lvl1pPr>
              <a:defRPr sz="10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Rectangle 5"/>
          <p:cNvSpPr>
            <a:spLocks noGrp="1"/>
          </p:cNvSpPr>
          <p:nvPr>
            <p:ph type="sldNum" sz="quarter" idx="10"/>
          </p:nvPr>
        </p:nvSpPr>
        <p:spPr>
          <a:xfrm>
            <a:off x="8703461" y="5913279"/>
            <a:ext cx="169069" cy="223838"/>
          </a:xfrm>
          <a:prstGeom prst="rect">
            <a:avLst/>
          </a:prstGeom>
          <a:ln/>
        </p:spPr>
        <p:txBody>
          <a:bodyPr lIns="38405" tIns="19202" rIns="38405" bIns="19202"/>
          <a:lstStyle>
            <a:lvl1pPr>
              <a:defRPr/>
            </a:lvl1pPr>
          </a:lstStyle>
          <a:p>
            <a:pPr>
              <a:defRPr/>
            </a:pPr>
            <a:endParaRPr lang="es-ES" sz="800" b="1" dirty="0">
              <a:solidFill>
                <a:srgbClr val="FFFFFF"/>
              </a:solidFill>
              <a:latin typeface="Lato" charset="0"/>
              <a:cs typeface="Lato" charset="0"/>
              <a:sym typeface="Lato" charset="0"/>
            </a:endParaRPr>
          </a:p>
        </p:txBody>
      </p:sp>
    </p:spTree>
    <p:extLst>
      <p:ext uri="{BB962C8B-B14F-4D97-AF65-F5344CB8AC3E}">
        <p14:creationId xmlns:p14="http://schemas.microsoft.com/office/powerpoint/2010/main" val="123089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38399" tIns="19201" rIns="38399" bIns="19201"/>
          <a:lstStyle/>
          <a:p>
            <a:r>
              <a:rPr lang="es-ES_tradnl" smtClean="0"/>
              <a:t>Clic para editar título</a:t>
            </a:r>
            <a:endParaRPr lang="es-ES"/>
          </a:p>
        </p:txBody>
      </p:sp>
    </p:spTree>
    <p:extLst>
      <p:ext uri="{BB962C8B-B14F-4D97-AF65-F5344CB8AC3E}">
        <p14:creationId xmlns:p14="http://schemas.microsoft.com/office/powerpoint/2010/main" val="334645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Rectangle 7"/>
          <p:cNvSpPr/>
          <p:nvPr userDrawn="1"/>
        </p:nvSpPr>
        <p:spPr bwMode="auto">
          <a:xfrm>
            <a:off x="7015281" y="6528193"/>
            <a:ext cx="1541769" cy="329807"/>
          </a:xfrm>
          <a:prstGeom prst="rect">
            <a:avLst/>
          </a:prstGeom>
          <a:solidFill>
            <a:srgbClr val="F4F4F4"/>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a:ln>
                <a:noFill/>
              </a:ln>
              <a:solidFill>
                <a:srgbClr val="000000"/>
              </a:solidFill>
              <a:effectLst/>
              <a:latin typeface="Helvetica Light" charset="0"/>
              <a:ea typeface="ＭＳ Ｐゴシック" charset="0"/>
              <a:cs typeface="Helvetica Light" charset="0"/>
              <a:sym typeface="Helvetica Light" charset="0"/>
            </a:endParaRPr>
          </a:p>
        </p:txBody>
      </p:sp>
      <p:pic>
        <p:nvPicPr>
          <p:cNvPr id="5" name="Picture 4" descr="shoutz-left-no-tag_blue-icon_black-logotype_220x63.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2075" y="6488505"/>
            <a:ext cx="943035" cy="270051"/>
          </a:xfrm>
          <a:prstGeom prst="rect">
            <a:avLst/>
          </a:prstGeom>
        </p:spPr>
      </p:pic>
    </p:spTree>
    <p:extLst>
      <p:ext uri="{BB962C8B-B14F-4D97-AF65-F5344CB8AC3E}">
        <p14:creationId xmlns:p14="http://schemas.microsoft.com/office/powerpoint/2010/main" val="277153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6" y="273051"/>
            <a:ext cx="3008115" cy="1162050"/>
          </a:xfrm>
          <a:prstGeom prst="rect">
            <a:avLst/>
          </a:prstGeom>
        </p:spPr>
        <p:txBody>
          <a:bodyPr vert="horz" lIns="38399" tIns="19201" rIns="38399" bIns="19201" anchor="b"/>
          <a:lstStyle>
            <a:lvl1pPr algn="l">
              <a:defRPr sz="800" b="1"/>
            </a:lvl1pPr>
          </a:lstStyle>
          <a:p>
            <a:r>
              <a:rPr lang="es-ES_tradnl" smtClean="0"/>
              <a:t>Clic para editar título</a:t>
            </a:r>
            <a:endParaRPr lang="es-ES"/>
          </a:p>
        </p:txBody>
      </p:sp>
      <p:sp>
        <p:nvSpPr>
          <p:cNvPr id="3" name="Marcador de contenido 2"/>
          <p:cNvSpPr>
            <a:spLocks noGrp="1"/>
          </p:cNvSpPr>
          <p:nvPr>
            <p:ph idx="1"/>
          </p:nvPr>
        </p:nvSpPr>
        <p:spPr>
          <a:xfrm>
            <a:off x="3574854" y="273052"/>
            <a:ext cx="5111949" cy="5853113"/>
          </a:xfrm>
          <a:prstGeom prst="rect">
            <a:avLst/>
          </a:prstGeom>
        </p:spPr>
        <p:txBody>
          <a:bodyPr vert="horz" lIns="38399" tIns="19201" rIns="38399" bIns="19201"/>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6" y="1435102"/>
            <a:ext cx="3008115" cy="4691063"/>
          </a:xfrm>
          <a:prstGeom prst="rect">
            <a:avLst/>
          </a:prstGeom>
        </p:spPr>
        <p:txBody>
          <a:bodyPr vert="horz" lIns="38399" tIns="19201" rIns="38399" bIns="19201"/>
          <a:lstStyle>
            <a:lvl1pPr marL="0" indent="0">
              <a:buNone/>
              <a:defRPr sz="600"/>
            </a:lvl1pPr>
            <a:lvl2pPr marL="191992" indent="0">
              <a:buNone/>
              <a:defRPr sz="500"/>
            </a:lvl2pPr>
            <a:lvl3pPr marL="383984" indent="0">
              <a:buNone/>
              <a:defRPr sz="500"/>
            </a:lvl3pPr>
            <a:lvl4pPr marL="575975" indent="0">
              <a:buNone/>
              <a:defRPr sz="400"/>
            </a:lvl4pPr>
            <a:lvl5pPr marL="767966" indent="0">
              <a:buNone/>
              <a:defRPr sz="400"/>
            </a:lvl5pPr>
            <a:lvl6pPr marL="959958" indent="0">
              <a:buNone/>
              <a:defRPr sz="400"/>
            </a:lvl6pPr>
            <a:lvl7pPr marL="1151949" indent="0">
              <a:buNone/>
              <a:defRPr sz="400"/>
            </a:lvl7pPr>
            <a:lvl8pPr marL="1343940" indent="0">
              <a:buNone/>
              <a:defRPr sz="400"/>
            </a:lvl8pPr>
            <a:lvl9pPr marL="1535931" indent="0">
              <a:buNone/>
              <a:defRPr sz="400"/>
            </a:lvl9pPr>
          </a:lstStyle>
          <a:p>
            <a:pPr lvl="0"/>
            <a:r>
              <a:rPr lang="es-ES_tradnl" smtClean="0"/>
              <a:t>Haga clic para modificar el estilo de texto del patrón</a:t>
            </a:r>
          </a:p>
        </p:txBody>
      </p:sp>
      <p:sp>
        <p:nvSpPr>
          <p:cNvPr id="5" name="Rectangle 4"/>
          <p:cNvSpPr/>
          <p:nvPr userDrawn="1"/>
        </p:nvSpPr>
        <p:spPr bwMode="auto">
          <a:xfrm>
            <a:off x="7015281" y="6528193"/>
            <a:ext cx="1541769" cy="329807"/>
          </a:xfrm>
          <a:prstGeom prst="rect">
            <a:avLst/>
          </a:prstGeom>
          <a:solidFill>
            <a:srgbClr val="F4F4F4"/>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a:ln>
                <a:noFill/>
              </a:ln>
              <a:solidFill>
                <a:srgbClr val="000000"/>
              </a:solidFill>
              <a:effectLst/>
              <a:latin typeface="Helvetica Light" charset="0"/>
              <a:ea typeface="ＭＳ Ｐゴシック" charset="0"/>
              <a:cs typeface="Helvetica Light" charset="0"/>
              <a:sym typeface="Helvetica Light" charset="0"/>
            </a:endParaRPr>
          </a:p>
        </p:txBody>
      </p:sp>
      <p:pic>
        <p:nvPicPr>
          <p:cNvPr id="8" name="Picture 7" descr="shoutz-left-no-tag_blue-icon_black-logotype_220x63.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2075" y="6488505"/>
            <a:ext cx="943035" cy="270051"/>
          </a:xfrm>
          <a:prstGeom prst="rect">
            <a:avLst/>
          </a:prstGeom>
        </p:spPr>
      </p:pic>
    </p:spTree>
    <p:extLst>
      <p:ext uri="{BB962C8B-B14F-4D97-AF65-F5344CB8AC3E}">
        <p14:creationId xmlns:p14="http://schemas.microsoft.com/office/powerpoint/2010/main" val="138181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487" y="4800602"/>
            <a:ext cx="5486400" cy="566738"/>
          </a:xfrm>
          <a:prstGeom prst="rect">
            <a:avLst/>
          </a:prstGeom>
        </p:spPr>
        <p:txBody>
          <a:bodyPr vert="horz" lIns="38399" tIns="19201" rIns="38399" bIns="19201" anchor="b"/>
          <a:lstStyle>
            <a:lvl1pPr algn="l">
              <a:defRPr sz="8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487" y="612775"/>
            <a:ext cx="5486400" cy="4114800"/>
          </a:xfrm>
          <a:prstGeom prst="rect">
            <a:avLst/>
          </a:prstGeom>
        </p:spPr>
        <p:txBody>
          <a:bodyPr vert="horz" lIns="38399" tIns="19201" rIns="38399" bIns="19201"/>
          <a:lstStyle>
            <a:lvl1pPr marL="0" indent="0">
              <a:buNone/>
              <a:defRPr sz="1300"/>
            </a:lvl1pPr>
            <a:lvl2pPr marL="191992" indent="0">
              <a:buNone/>
              <a:defRPr sz="1200"/>
            </a:lvl2pPr>
            <a:lvl3pPr marL="383984" indent="0">
              <a:buNone/>
              <a:defRPr sz="1000"/>
            </a:lvl3pPr>
            <a:lvl4pPr marL="575975" indent="0">
              <a:buNone/>
              <a:defRPr sz="800"/>
            </a:lvl4pPr>
            <a:lvl5pPr marL="767966" indent="0">
              <a:buNone/>
              <a:defRPr sz="800"/>
            </a:lvl5pPr>
            <a:lvl6pPr marL="959958" indent="0">
              <a:buNone/>
              <a:defRPr sz="800"/>
            </a:lvl6pPr>
            <a:lvl7pPr marL="1151949" indent="0">
              <a:buNone/>
              <a:defRPr sz="800"/>
            </a:lvl7pPr>
            <a:lvl8pPr marL="1343940" indent="0">
              <a:buNone/>
              <a:defRPr sz="800"/>
            </a:lvl8pPr>
            <a:lvl9pPr marL="1535931" indent="0">
              <a:buNone/>
              <a:defRPr sz="800"/>
            </a:lvl9pPr>
          </a:lstStyle>
          <a:p>
            <a:pPr lvl="0"/>
            <a:endParaRPr lang="es-ES" noProof="0" dirty="0" smtClean="0">
              <a:sym typeface="Helvetica Light" charset="0"/>
            </a:endParaRPr>
          </a:p>
        </p:txBody>
      </p:sp>
      <p:sp>
        <p:nvSpPr>
          <p:cNvPr id="4" name="Marcador de texto 3"/>
          <p:cNvSpPr>
            <a:spLocks noGrp="1"/>
          </p:cNvSpPr>
          <p:nvPr>
            <p:ph type="body" sz="half" idx="2"/>
          </p:nvPr>
        </p:nvSpPr>
        <p:spPr>
          <a:xfrm>
            <a:off x="1792487" y="5367340"/>
            <a:ext cx="5486400" cy="804863"/>
          </a:xfrm>
          <a:prstGeom prst="rect">
            <a:avLst/>
          </a:prstGeom>
        </p:spPr>
        <p:txBody>
          <a:bodyPr vert="horz" lIns="38399" tIns="19201" rIns="38399" bIns="19201"/>
          <a:lstStyle>
            <a:lvl1pPr marL="0" indent="0">
              <a:buNone/>
              <a:defRPr sz="600"/>
            </a:lvl1pPr>
            <a:lvl2pPr marL="191992" indent="0">
              <a:buNone/>
              <a:defRPr sz="500"/>
            </a:lvl2pPr>
            <a:lvl3pPr marL="383984" indent="0">
              <a:buNone/>
              <a:defRPr sz="500"/>
            </a:lvl3pPr>
            <a:lvl4pPr marL="575975" indent="0">
              <a:buNone/>
              <a:defRPr sz="400"/>
            </a:lvl4pPr>
            <a:lvl5pPr marL="767966" indent="0">
              <a:buNone/>
              <a:defRPr sz="400"/>
            </a:lvl5pPr>
            <a:lvl6pPr marL="959958" indent="0">
              <a:buNone/>
              <a:defRPr sz="400"/>
            </a:lvl6pPr>
            <a:lvl7pPr marL="1151949" indent="0">
              <a:buNone/>
              <a:defRPr sz="400"/>
            </a:lvl7pPr>
            <a:lvl8pPr marL="1343940" indent="0">
              <a:buNone/>
              <a:defRPr sz="400"/>
            </a:lvl8pPr>
            <a:lvl9pPr marL="1535931" indent="0">
              <a:buNone/>
              <a:defRPr sz="400"/>
            </a:lvl9pPr>
          </a:lstStyle>
          <a:p>
            <a:pPr lvl="0"/>
            <a:r>
              <a:rPr lang="es-ES_tradnl" smtClean="0"/>
              <a:t>Haga clic para modificar el estilo de texto del patrón</a:t>
            </a:r>
          </a:p>
        </p:txBody>
      </p:sp>
      <p:sp>
        <p:nvSpPr>
          <p:cNvPr id="5" name="Rectangle 4"/>
          <p:cNvSpPr/>
          <p:nvPr userDrawn="1"/>
        </p:nvSpPr>
        <p:spPr bwMode="auto">
          <a:xfrm>
            <a:off x="7015281" y="6528193"/>
            <a:ext cx="1541769" cy="329807"/>
          </a:xfrm>
          <a:prstGeom prst="rect">
            <a:avLst/>
          </a:prstGeom>
          <a:solidFill>
            <a:srgbClr val="F4F4F4"/>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a:ln>
                <a:noFill/>
              </a:ln>
              <a:solidFill>
                <a:srgbClr val="000000"/>
              </a:solidFill>
              <a:effectLst/>
              <a:latin typeface="Helvetica Light" charset="0"/>
              <a:ea typeface="ＭＳ Ｐゴシック" charset="0"/>
              <a:cs typeface="Helvetica Light" charset="0"/>
              <a:sym typeface="Helvetica Light" charset="0"/>
            </a:endParaRPr>
          </a:p>
        </p:txBody>
      </p:sp>
      <p:pic>
        <p:nvPicPr>
          <p:cNvPr id="8" name="Picture 7" descr="shoutz-left-no-tag_blue-icon_black-logotype_220x63.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2075" y="6488505"/>
            <a:ext cx="943035" cy="270051"/>
          </a:xfrm>
          <a:prstGeom prst="rect">
            <a:avLst/>
          </a:prstGeom>
        </p:spPr>
      </p:pic>
    </p:spTree>
    <p:extLst>
      <p:ext uri="{BB962C8B-B14F-4D97-AF65-F5344CB8AC3E}">
        <p14:creationId xmlns:p14="http://schemas.microsoft.com/office/powerpoint/2010/main" val="15950269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025" name="Line 1"/>
          <p:cNvSpPr>
            <a:spLocks noChangeShapeType="1"/>
          </p:cNvSpPr>
          <p:nvPr/>
        </p:nvSpPr>
        <p:spPr bwMode="auto">
          <a:xfrm>
            <a:off x="642344" y="6420455"/>
            <a:ext cx="7862292"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1300" dirty="0">
              <a:cs typeface="Helvetica Light" charset="0"/>
            </a:endParaRPr>
          </a:p>
        </p:txBody>
      </p:sp>
      <p:sp>
        <p:nvSpPr>
          <p:cNvPr id="1026" name="AutoShape 2"/>
          <p:cNvSpPr>
            <a:spLocks/>
          </p:cNvSpPr>
          <p:nvPr/>
        </p:nvSpPr>
        <p:spPr bwMode="auto">
          <a:xfrm>
            <a:off x="644731" y="6588920"/>
            <a:ext cx="1185863"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271990">
              <a:lnSpc>
                <a:spcPct val="120000"/>
              </a:lnSpc>
              <a:spcBef>
                <a:spcPts val="714"/>
              </a:spcBef>
              <a:defRPr/>
            </a:pPr>
            <a:r>
              <a:rPr lang="es-ES" sz="800" b="1" u="none" dirty="0" smtClean="0">
                <a:solidFill>
                  <a:srgbClr val="129DEB"/>
                </a:solidFill>
                <a:latin typeface="Lato" charset="0"/>
                <a:cs typeface="Lato" charset="0"/>
                <a:sym typeface="Lato" charset="0"/>
              </a:rPr>
              <a:t>3/2/15</a:t>
            </a:r>
            <a:r>
              <a:rPr lang="es-ES" sz="800" b="1" u="none" baseline="0" dirty="0" smtClean="0">
                <a:solidFill>
                  <a:srgbClr val="129DEB"/>
                </a:solidFill>
                <a:latin typeface="Lato" charset="0"/>
                <a:cs typeface="Lato" charset="0"/>
                <a:sym typeface="Lato" charset="0"/>
              </a:rPr>
              <a:t> </a:t>
            </a:r>
            <a:endParaRPr lang="es-ES" sz="2100" u="none" dirty="0">
              <a:solidFill>
                <a:srgbClr val="129DEB"/>
              </a:solidFill>
              <a:cs typeface="Helvetica Light" charset="0"/>
            </a:endParaRPr>
          </a:p>
        </p:txBody>
      </p:sp>
      <p:sp>
        <p:nvSpPr>
          <p:cNvPr id="2" name="Rectangle 1"/>
          <p:cNvSpPr/>
          <p:nvPr userDrawn="1"/>
        </p:nvSpPr>
        <p:spPr>
          <a:xfrm>
            <a:off x="3948641" y="6633359"/>
            <a:ext cx="1114691" cy="146499"/>
          </a:xfrm>
          <a:prstGeom prst="rect">
            <a:avLst/>
          </a:prstGeom>
        </p:spPr>
        <p:txBody>
          <a:bodyPr wrap="none" lIns="38399" tIns="19201" rIns="38399" bIns="19201">
            <a:spAutoFit/>
          </a:bodyPr>
          <a:lstStyle/>
          <a:p>
            <a:r>
              <a:rPr lang="en-US" sz="700" dirty="0" smtClean="0"/>
              <a:t>PGRI SMART-Tech 2015 </a:t>
            </a:r>
          </a:p>
        </p:txBody>
      </p:sp>
      <p:pic>
        <p:nvPicPr>
          <p:cNvPr id="7" name="Picture 6" descr="shoutz-left-no-tag_blue-icon_black-logotype_220x6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642075" y="6488505"/>
            <a:ext cx="943035" cy="27005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xmlns:p14="http://schemas.microsoft.com/office/powerpoint/2010/main" id="1" dur="indefinite" restart="never" nodeType="tmRoot"/>
      </p:par>
    </p:tnLst>
  </p:timing>
  <p:txStyles>
    <p:titleStyle>
      <a:lvl1pPr algn="ctr" defTabSz="245322" rtl="0" eaLnBrk="0" fontAlgn="base" hangingPunct="0">
        <a:spcBef>
          <a:spcPct val="0"/>
        </a:spcBef>
        <a:spcAft>
          <a:spcPct val="0"/>
        </a:spcAft>
        <a:defRPr sz="4700">
          <a:solidFill>
            <a:srgbClr val="000000"/>
          </a:solidFill>
          <a:latin typeface="+mj-lt"/>
          <a:ea typeface="+mj-ea"/>
          <a:cs typeface="+mj-cs"/>
          <a:sym typeface="Helvetica Light" charset="0"/>
        </a:defRPr>
      </a:lvl1pPr>
      <a:lvl2pPr algn="ctr" defTabSz="245322" rtl="0" eaLnBrk="0" fontAlgn="base" hangingPunct="0">
        <a:spcBef>
          <a:spcPct val="0"/>
        </a:spcBef>
        <a:spcAft>
          <a:spcPct val="0"/>
        </a:spcAft>
        <a:defRPr sz="4700">
          <a:solidFill>
            <a:srgbClr val="000000"/>
          </a:solidFill>
          <a:latin typeface="Helvetica Light" charset="0"/>
          <a:ea typeface="ＭＳ Ｐゴシック" charset="0"/>
          <a:cs typeface="Helvetica Light" charset="0"/>
          <a:sym typeface="Helvetica Light" charset="0"/>
        </a:defRPr>
      </a:lvl2pPr>
      <a:lvl3pPr algn="ctr" defTabSz="245322" rtl="0" eaLnBrk="0" fontAlgn="base" hangingPunct="0">
        <a:spcBef>
          <a:spcPct val="0"/>
        </a:spcBef>
        <a:spcAft>
          <a:spcPct val="0"/>
        </a:spcAft>
        <a:defRPr sz="4700">
          <a:solidFill>
            <a:srgbClr val="000000"/>
          </a:solidFill>
          <a:latin typeface="Helvetica Light" charset="0"/>
          <a:ea typeface="ＭＳ Ｐゴシック" charset="0"/>
          <a:cs typeface="Helvetica Light" charset="0"/>
          <a:sym typeface="Helvetica Light" charset="0"/>
        </a:defRPr>
      </a:lvl3pPr>
      <a:lvl4pPr algn="ctr" defTabSz="245322" rtl="0" eaLnBrk="0" fontAlgn="base" hangingPunct="0">
        <a:spcBef>
          <a:spcPct val="0"/>
        </a:spcBef>
        <a:spcAft>
          <a:spcPct val="0"/>
        </a:spcAft>
        <a:defRPr sz="4700">
          <a:solidFill>
            <a:srgbClr val="000000"/>
          </a:solidFill>
          <a:latin typeface="Helvetica Light" charset="0"/>
          <a:ea typeface="ＭＳ Ｐゴシック" charset="0"/>
          <a:cs typeface="Helvetica Light" charset="0"/>
          <a:sym typeface="Helvetica Light" charset="0"/>
        </a:defRPr>
      </a:lvl4pPr>
      <a:lvl5pPr algn="ctr" defTabSz="245322" rtl="0" eaLnBrk="0" fontAlgn="base" hangingPunct="0">
        <a:spcBef>
          <a:spcPct val="0"/>
        </a:spcBef>
        <a:spcAft>
          <a:spcPct val="0"/>
        </a:spcAft>
        <a:defRPr sz="4700">
          <a:solidFill>
            <a:srgbClr val="000000"/>
          </a:solidFill>
          <a:latin typeface="Helvetica Light" charset="0"/>
          <a:ea typeface="ＭＳ Ｐゴシック" charset="0"/>
          <a:cs typeface="Helvetica Light" charset="0"/>
          <a:sym typeface="Helvetica Light" charset="0"/>
        </a:defRPr>
      </a:lvl5pPr>
      <a:lvl6pPr marL="191992" algn="ctr" defTabSz="245322" rtl="0" fontAlgn="base" hangingPunct="0">
        <a:spcBef>
          <a:spcPct val="0"/>
        </a:spcBef>
        <a:spcAft>
          <a:spcPct val="0"/>
        </a:spcAft>
        <a:defRPr sz="4700">
          <a:solidFill>
            <a:srgbClr val="000000"/>
          </a:solidFill>
          <a:latin typeface="Helvetica Light" charset="0"/>
          <a:ea typeface="ＭＳ Ｐゴシック" charset="0"/>
          <a:cs typeface="Helvetica Light" charset="0"/>
          <a:sym typeface="Helvetica Light" charset="0"/>
        </a:defRPr>
      </a:lvl6pPr>
      <a:lvl7pPr marL="383984" algn="ctr" defTabSz="245322" rtl="0" fontAlgn="base" hangingPunct="0">
        <a:spcBef>
          <a:spcPct val="0"/>
        </a:spcBef>
        <a:spcAft>
          <a:spcPct val="0"/>
        </a:spcAft>
        <a:defRPr sz="4700">
          <a:solidFill>
            <a:srgbClr val="000000"/>
          </a:solidFill>
          <a:latin typeface="Helvetica Light" charset="0"/>
          <a:ea typeface="ＭＳ Ｐゴシック" charset="0"/>
          <a:cs typeface="Helvetica Light" charset="0"/>
          <a:sym typeface="Helvetica Light" charset="0"/>
        </a:defRPr>
      </a:lvl7pPr>
      <a:lvl8pPr marL="575975" algn="ctr" defTabSz="245322" rtl="0" fontAlgn="base" hangingPunct="0">
        <a:spcBef>
          <a:spcPct val="0"/>
        </a:spcBef>
        <a:spcAft>
          <a:spcPct val="0"/>
        </a:spcAft>
        <a:defRPr sz="4700">
          <a:solidFill>
            <a:srgbClr val="000000"/>
          </a:solidFill>
          <a:latin typeface="Helvetica Light" charset="0"/>
          <a:ea typeface="ＭＳ Ｐゴシック" charset="0"/>
          <a:cs typeface="Helvetica Light" charset="0"/>
          <a:sym typeface="Helvetica Light" charset="0"/>
        </a:defRPr>
      </a:lvl8pPr>
      <a:lvl9pPr marL="767966" algn="ctr" defTabSz="245322" rtl="0" fontAlgn="base" hangingPunct="0">
        <a:spcBef>
          <a:spcPct val="0"/>
        </a:spcBef>
        <a:spcAft>
          <a:spcPct val="0"/>
        </a:spcAft>
        <a:defRPr sz="4700">
          <a:solidFill>
            <a:srgbClr val="000000"/>
          </a:solidFill>
          <a:latin typeface="Helvetica Light" charset="0"/>
          <a:ea typeface="ＭＳ Ｐゴシック" charset="0"/>
          <a:cs typeface="Helvetica Light" charset="0"/>
          <a:sym typeface="Helvetica Light" charset="0"/>
        </a:defRPr>
      </a:lvl9pPr>
    </p:titleStyle>
    <p:bodyStyle>
      <a:lvl1pPr marL="143994" indent="-143994" algn="l" defTabSz="245322" rtl="0" eaLnBrk="0" fontAlgn="base" hangingPunct="0">
        <a:spcBef>
          <a:spcPts val="1764"/>
        </a:spcBef>
        <a:spcAft>
          <a:spcPct val="0"/>
        </a:spcAft>
        <a:defRPr sz="2100">
          <a:solidFill>
            <a:srgbClr val="000000"/>
          </a:solidFill>
          <a:latin typeface="+mn-lt"/>
          <a:ea typeface="+mn-ea"/>
          <a:cs typeface="+mn-cs"/>
          <a:sym typeface="Helvetica Light" charset="0"/>
        </a:defRPr>
      </a:lvl1pPr>
      <a:lvl2pPr marL="95995" indent="95995" algn="l" defTabSz="245322" rtl="0" eaLnBrk="0" fontAlgn="base" hangingPunct="0">
        <a:spcBef>
          <a:spcPts val="1764"/>
        </a:spcBef>
        <a:spcAft>
          <a:spcPct val="0"/>
        </a:spcAft>
        <a:defRPr sz="2100">
          <a:solidFill>
            <a:srgbClr val="000000"/>
          </a:solidFill>
          <a:latin typeface="+mn-lt"/>
          <a:ea typeface="Helvetica Light" charset="0"/>
          <a:cs typeface="+mn-cs"/>
          <a:sym typeface="Helvetica Light" charset="0"/>
        </a:defRPr>
      </a:lvl2pPr>
      <a:lvl3pPr marL="191992" indent="191992" algn="l" defTabSz="245322" rtl="0" eaLnBrk="0" fontAlgn="base" hangingPunct="0">
        <a:spcBef>
          <a:spcPts val="1764"/>
        </a:spcBef>
        <a:spcAft>
          <a:spcPct val="0"/>
        </a:spcAft>
        <a:defRPr sz="2100">
          <a:solidFill>
            <a:srgbClr val="000000"/>
          </a:solidFill>
          <a:latin typeface="+mn-lt"/>
          <a:ea typeface="Helvetica Light" charset="0"/>
          <a:cs typeface="+mn-cs"/>
          <a:sym typeface="Helvetica Light" charset="0"/>
        </a:defRPr>
      </a:lvl3pPr>
      <a:lvl4pPr marL="287987" indent="287987" algn="l" defTabSz="245322" rtl="0" eaLnBrk="0" fontAlgn="base" hangingPunct="0">
        <a:spcBef>
          <a:spcPts val="1764"/>
        </a:spcBef>
        <a:spcAft>
          <a:spcPct val="0"/>
        </a:spcAft>
        <a:defRPr sz="2100">
          <a:solidFill>
            <a:srgbClr val="000000"/>
          </a:solidFill>
          <a:latin typeface="+mn-lt"/>
          <a:ea typeface="Helvetica Light" charset="0"/>
          <a:cs typeface="+mn-cs"/>
          <a:sym typeface="Helvetica Light" charset="0"/>
        </a:defRPr>
      </a:lvl4pPr>
      <a:lvl5pPr marL="383984" indent="383984" algn="l" defTabSz="245322" rtl="0" eaLnBrk="0" fontAlgn="base" hangingPunct="0">
        <a:spcBef>
          <a:spcPts val="1764"/>
        </a:spcBef>
        <a:spcAft>
          <a:spcPct val="0"/>
        </a:spcAft>
        <a:defRPr sz="2100">
          <a:solidFill>
            <a:srgbClr val="000000"/>
          </a:solidFill>
          <a:latin typeface="+mn-lt"/>
          <a:ea typeface="Helvetica Light" charset="0"/>
          <a:cs typeface="+mn-cs"/>
          <a:sym typeface="Helvetica Light" charset="0"/>
        </a:defRPr>
      </a:lvl5pPr>
      <a:lvl6pPr marL="575975" algn="l" defTabSz="245322" rtl="0" fontAlgn="base" hangingPunct="0">
        <a:spcBef>
          <a:spcPts val="1764"/>
        </a:spcBef>
        <a:spcAft>
          <a:spcPct val="0"/>
        </a:spcAft>
        <a:defRPr sz="2100">
          <a:solidFill>
            <a:srgbClr val="000000"/>
          </a:solidFill>
          <a:latin typeface="+mn-lt"/>
          <a:ea typeface="Helvetica Light" charset="0"/>
          <a:cs typeface="+mn-cs"/>
          <a:sym typeface="Helvetica Light" charset="0"/>
        </a:defRPr>
      </a:lvl6pPr>
      <a:lvl7pPr marL="767966" algn="l" defTabSz="245322" rtl="0" fontAlgn="base" hangingPunct="0">
        <a:spcBef>
          <a:spcPts val="1764"/>
        </a:spcBef>
        <a:spcAft>
          <a:spcPct val="0"/>
        </a:spcAft>
        <a:defRPr sz="2100">
          <a:solidFill>
            <a:srgbClr val="000000"/>
          </a:solidFill>
          <a:latin typeface="+mn-lt"/>
          <a:ea typeface="Helvetica Light" charset="0"/>
          <a:cs typeface="+mn-cs"/>
          <a:sym typeface="Helvetica Light" charset="0"/>
        </a:defRPr>
      </a:lvl7pPr>
      <a:lvl8pPr marL="959958" algn="l" defTabSz="245322" rtl="0" fontAlgn="base" hangingPunct="0">
        <a:spcBef>
          <a:spcPts val="1764"/>
        </a:spcBef>
        <a:spcAft>
          <a:spcPct val="0"/>
        </a:spcAft>
        <a:defRPr sz="2100">
          <a:solidFill>
            <a:srgbClr val="000000"/>
          </a:solidFill>
          <a:latin typeface="+mn-lt"/>
          <a:ea typeface="Helvetica Light" charset="0"/>
          <a:cs typeface="+mn-cs"/>
          <a:sym typeface="Helvetica Light" charset="0"/>
        </a:defRPr>
      </a:lvl8pPr>
      <a:lvl9pPr marL="1151949" algn="l" defTabSz="245322" rtl="0" fontAlgn="base" hangingPunct="0">
        <a:spcBef>
          <a:spcPts val="1764"/>
        </a:spcBef>
        <a:spcAft>
          <a:spcPct val="0"/>
        </a:spcAft>
        <a:defRPr sz="2100">
          <a:solidFill>
            <a:srgbClr val="000000"/>
          </a:solidFill>
          <a:latin typeface="+mn-lt"/>
          <a:ea typeface="Helvetica Light" charset="0"/>
          <a:cs typeface="+mn-cs"/>
          <a:sym typeface="Helvetica Light" charset="0"/>
        </a:defRPr>
      </a:lvl9pPr>
    </p:bodyStyle>
    <p:otherStyle>
      <a:defPPr>
        <a:defRPr lang="es-ES"/>
      </a:defPPr>
      <a:lvl1pPr marL="0" algn="l" defTabSz="191992" rtl="0" eaLnBrk="1" latinLnBrk="0" hangingPunct="1">
        <a:defRPr sz="700" kern="1200">
          <a:solidFill>
            <a:schemeClr val="tx1"/>
          </a:solidFill>
          <a:latin typeface="+mn-lt"/>
          <a:ea typeface="+mn-ea"/>
          <a:cs typeface="+mn-cs"/>
        </a:defRPr>
      </a:lvl1pPr>
      <a:lvl2pPr marL="191992" algn="l" defTabSz="191992" rtl="0" eaLnBrk="1" latinLnBrk="0" hangingPunct="1">
        <a:defRPr sz="700" kern="1200">
          <a:solidFill>
            <a:schemeClr val="tx1"/>
          </a:solidFill>
          <a:latin typeface="+mn-lt"/>
          <a:ea typeface="+mn-ea"/>
          <a:cs typeface="+mn-cs"/>
        </a:defRPr>
      </a:lvl2pPr>
      <a:lvl3pPr marL="383984" algn="l" defTabSz="191992" rtl="0" eaLnBrk="1" latinLnBrk="0" hangingPunct="1">
        <a:defRPr sz="700" kern="1200">
          <a:solidFill>
            <a:schemeClr val="tx1"/>
          </a:solidFill>
          <a:latin typeface="+mn-lt"/>
          <a:ea typeface="+mn-ea"/>
          <a:cs typeface="+mn-cs"/>
        </a:defRPr>
      </a:lvl3pPr>
      <a:lvl4pPr marL="575975" algn="l" defTabSz="191992" rtl="0" eaLnBrk="1" latinLnBrk="0" hangingPunct="1">
        <a:defRPr sz="700" kern="1200">
          <a:solidFill>
            <a:schemeClr val="tx1"/>
          </a:solidFill>
          <a:latin typeface="+mn-lt"/>
          <a:ea typeface="+mn-ea"/>
          <a:cs typeface="+mn-cs"/>
        </a:defRPr>
      </a:lvl4pPr>
      <a:lvl5pPr marL="767966" algn="l" defTabSz="191992" rtl="0" eaLnBrk="1" latinLnBrk="0" hangingPunct="1">
        <a:defRPr sz="700" kern="1200">
          <a:solidFill>
            <a:schemeClr val="tx1"/>
          </a:solidFill>
          <a:latin typeface="+mn-lt"/>
          <a:ea typeface="+mn-ea"/>
          <a:cs typeface="+mn-cs"/>
        </a:defRPr>
      </a:lvl5pPr>
      <a:lvl6pPr marL="959958" algn="l" defTabSz="191992" rtl="0" eaLnBrk="1" latinLnBrk="0" hangingPunct="1">
        <a:defRPr sz="700" kern="1200">
          <a:solidFill>
            <a:schemeClr val="tx1"/>
          </a:solidFill>
          <a:latin typeface="+mn-lt"/>
          <a:ea typeface="+mn-ea"/>
          <a:cs typeface="+mn-cs"/>
        </a:defRPr>
      </a:lvl6pPr>
      <a:lvl7pPr marL="1151949" algn="l" defTabSz="191992" rtl="0" eaLnBrk="1" latinLnBrk="0" hangingPunct="1">
        <a:defRPr sz="700" kern="1200">
          <a:solidFill>
            <a:schemeClr val="tx1"/>
          </a:solidFill>
          <a:latin typeface="+mn-lt"/>
          <a:ea typeface="+mn-ea"/>
          <a:cs typeface="+mn-cs"/>
        </a:defRPr>
      </a:lvl7pPr>
      <a:lvl8pPr marL="1343940" algn="l" defTabSz="191992" rtl="0" eaLnBrk="1" latinLnBrk="0" hangingPunct="1">
        <a:defRPr sz="700" kern="1200">
          <a:solidFill>
            <a:schemeClr val="tx1"/>
          </a:solidFill>
          <a:latin typeface="+mn-lt"/>
          <a:ea typeface="+mn-ea"/>
          <a:cs typeface="+mn-cs"/>
        </a:defRPr>
      </a:lvl8pPr>
      <a:lvl9pPr marL="1535931" algn="l" defTabSz="191992"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097" name="AutoShape 1"/>
          <p:cNvSpPr>
            <a:spLocks/>
          </p:cNvSpPr>
          <p:nvPr/>
        </p:nvSpPr>
        <p:spPr bwMode="auto">
          <a:xfrm>
            <a:off x="3587354" y="2286795"/>
            <a:ext cx="447080" cy="1106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2">
              <a:lnSpc>
                <a:spcPct val="120000"/>
              </a:lnSpc>
              <a:spcBef>
                <a:spcPts val="714"/>
              </a:spcBef>
              <a:defRPr/>
            </a:pPr>
            <a:endParaRPr lang="en-US" dirty="0">
              <a:solidFill>
                <a:schemeClr val="tx1">
                  <a:lumMod val="75000"/>
                  <a:lumOff val="25000"/>
                </a:schemeClr>
              </a:solidFill>
              <a:latin typeface="Lato Light"/>
              <a:cs typeface="Lato Light"/>
            </a:endParaRPr>
          </a:p>
        </p:txBody>
      </p:sp>
      <p:sp>
        <p:nvSpPr>
          <p:cNvPr id="12" name="TextBox 11"/>
          <p:cNvSpPr txBox="1"/>
          <p:nvPr/>
        </p:nvSpPr>
        <p:spPr>
          <a:xfrm>
            <a:off x="2463669" y="4445316"/>
            <a:ext cx="7829174" cy="523220"/>
          </a:xfrm>
          <a:prstGeom prst="rect">
            <a:avLst/>
          </a:prstGeom>
          <a:noFill/>
        </p:spPr>
        <p:txBody>
          <a:bodyPr wrap="square" rtlCol="0">
            <a:spAutoFit/>
          </a:bodyPr>
          <a:lstStyle/>
          <a:p>
            <a:r>
              <a:rPr lang="en-US" sz="2800" b="1" dirty="0" smtClean="0">
                <a:solidFill>
                  <a:srgbClr val="129DEB"/>
                </a:solidFill>
                <a:latin typeface="Century Gothic"/>
                <a:cs typeface="Century Gothic"/>
              </a:rPr>
              <a:t>PGRI </a:t>
            </a:r>
            <a:r>
              <a:rPr lang="en-US" sz="2800" b="1" dirty="0">
                <a:solidFill>
                  <a:srgbClr val="129DEB"/>
                </a:solidFill>
                <a:latin typeface="Century Gothic"/>
                <a:cs typeface="Century Gothic"/>
              </a:rPr>
              <a:t>SMART-Tech 2015 </a:t>
            </a:r>
            <a:endParaRPr lang="en-US" sz="2800" b="1" dirty="0" smtClean="0">
              <a:solidFill>
                <a:srgbClr val="129DEB"/>
              </a:solidFill>
              <a:latin typeface="Century Gothic"/>
              <a:cs typeface="Century Gothic"/>
            </a:endParaRPr>
          </a:p>
        </p:txBody>
      </p:sp>
    </p:spTree>
    <p:extLst>
      <p:ext uri="{BB962C8B-B14F-4D97-AF65-F5344CB8AC3E}">
        <p14:creationId xmlns:p14="http://schemas.microsoft.com/office/powerpoint/2010/main" val="35993842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4097"/>
                                        </p:tgtEl>
                                        <p:attrNameLst>
                                          <p:attrName>style.visibility</p:attrName>
                                        </p:attrNameLst>
                                      </p:cBhvr>
                                      <p:to>
                                        <p:strVal val="visible"/>
                                      </p:to>
                                    </p:set>
                                    <p:animEffect transition="in" filter="dissolve">
                                      <p:cBhvr>
                                        <p:cTn id="7"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Box 9"/>
          <p:cNvSpPr txBox="1"/>
          <p:nvPr/>
        </p:nvSpPr>
        <p:spPr>
          <a:xfrm>
            <a:off x="347929" y="250877"/>
            <a:ext cx="1672253" cy="369332"/>
          </a:xfrm>
          <a:prstGeom prst="rect">
            <a:avLst/>
          </a:prstGeom>
          <a:noFill/>
        </p:spPr>
        <p:txBody>
          <a:bodyPr wrap="none" rtlCol="0">
            <a:spAutoFit/>
          </a:bodyPr>
          <a:lstStyle/>
          <a:p>
            <a:r>
              <a:rPr lang="en-US" dirty="0" smtClean="0">
                <a:latin typeface="Century Gothic"/>
                <a:cs typeface="Century Gothic"/>
              </a:rPr>
              <a:t>About Shoutz</a:t>
            </a:r>
            <a:endParaRPr lang="en-US" dirty="0">
              <a:latin typeface="Century Gothic"/>
              <a:cs typeface="Century Gothic"/>
            </a:endParaRPr>
          </a:p>
        </p:txBody>
      </p:sp>
      <p:pic>
        <p:nvPicPr>
          <p:cNvPr id="12" name="Picture 11"/>
          <p:cNvPicPr>
            <a:picLocks noChangeAspect="1"/>
          </p:cNvPicPr>
          <p:nvPr/>
        </p:nvPicPr>
        <p:blipFill>
          <a:blip r:embed="rId3"/>
          <a:stretch>
            <a:fillRect/>
          </a:stretch>
        </p:blipFill>
        <p:spPr>
          <a:xfrm>
            <a:off x="256867" y="4835748"/>
            <a:ext cx="7028765" cy="1494238"/>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2957" y="4079281"/>
            <a:ext cx="7961043" cy="803249"/>
          </a:xfrm>
          <a:prstGeom prst="rect">
            <a:avLst/>
          </a:prstGeom>
        </p:spPr>
      </p:pic>
      <p:pic>
        <p:nvPicPr>
          <p:cNvPr id="15" name="Picture 14" descr="blue-circle.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60031" y="410369"/>
            <a:ext cx="4718069" cy="4718069"/>
          </a:xfrm>
          <a:prstGeom prst="rect">
            <a:avLst/>
          </a:prstGeom>
        </p:spPr>
      </p:pic>
      <p:sp>
        <p:nvSpPr>
          <p:cNvPr id="16" name="TextBox 15"/>
          <p:cNvSpPr txBox="1"/>
          <p:nvPr/>
        </p:nvSpPr>
        <p:spPr>
          <a:xfrm>
            <a:off x="173224" y="1401035"/>
            <a:ext cx="2874774" cy="2800766"/>
          </a:xfrm>
          <a:prstGeom prst="rect">
            <a:avLst/>
          </a:prstGeom>
          <a:noFill/>
        </p:spPr>
        <p:txBody>
          <a:bodyPr wrap="square" rtlCol="0">
            <a:spAutoFit/>
          </a:bodyPr>
          <a:lstStyle/>
          <a:p>
            <a:pPr algn="l"/>
            <a:r>
              <a:rPr lang="en-US" sz="1600" b="1" dirty="0" smtClean="0">
                <a:solidFill>
                  <a:srgbClr val="F7BF03"/>
                </a:solidFill>
                <a:latin typeface="Century Gothic"/>
                <a:cs typeface="Century Gothic"/>
              </a:rPr>
              <a:t>•</a:t>
            </a:r>
            <a:r>
              <a:rPr lang="en-US" sz="1600" b="1" dirty="0" smtClean="0">
                <a:solidFill>
                  <a:schemeClr val="bg1"/>
                </a:solidFill>
                <a:latin typeface="Century Gothic"/>
                <a:cs typeface="Century Gothic"/>
              </a:rPr>
              <a:t> Shoutz, Inc. is an </a:t>
            </a:r>
            <a:br>
              <a:rPr lang="en-US" sz="1600" b="1" dirty="0" smtClean="0">
                <a:solidFill>
                  <a:schemeClr val="bg1"/>
                </a:solidFill>
                <a:latin typeface="Century Gothic"/>
                <a:cs typeface="Century Gothic"/>
              </a:rPr>
            </a:br>
            <a:r>
              <a:rPr lang="en-US" sz="1600" b="1" dirty="0" smtClean="0">
                <a:solidFill>
                  <a:schemeClr val="bg1"/>
                </a:solidFill>
                <a:latin typeface="Century Gothic"/>
                <a:cs typeface="Century Gothic"/>
              </a:rPr>
              <a:t>award winning gaming, marketing and technology company that brings together the rewarding and fun experiences of mobile gaming with consumer engagement and loyalty programs within the retail, media &amp; entertainment industries </a:t>
            </a:r>
            <a:endParaRPr lang="en-US" sz="1600" b="1" dirty="0">
              <a:solidFill>
                <a:schemeClr val="bg1"/>
              </a:solidFill>
              <a:latin typeface="Century Gothic"/>
              <a:cs typeface="Century Gothic"/>
            </a:endParaRPr>
          </a:p>
        </p:txBody>
      </p:sp>
      <p:sp>
        <p:nvSpPr>
          <p:cNvPr id="17" name="TextBox 16"/>
          <p:cNvSpPr txBox="1"/>
          <p:nvPr/>
        </p:nvSpPr>
        <p:spPr>
          <a:xfrm>
            <a:off x="3435605" y="905989"/>
            <a:ext cx="5549912" cy="2985433"/>
          </a:xfrm>
          <a:prstGeom prst="rect">
            <a:avLst/>
          </a:prstGeom>
          <a:noFill/>
        </p:spPr>
        <p:txBody>
          <a:bodyPr wrap="square" rtlCol="0">
            <a:spAutoFit/>
          </a:bodyPr>
          <a:lstStyle/>
          <a:p>
            <a:r>
              <a:rPr lang="en-US" sz="1100" dirty="0" smtClean="0">
                <a:latin typeface="Century Gothic"/>
                <a:cs typeface="Century Gothic"/>
              </a:rPr>
              <a:t> </a:t>
            </a:r>
          </a:p>
          <a:p>
            <a:pPr marL="174625" indent="-174625" algn="l">
              <a:spcAft>
                <a:spcPts val="600"/>
              </a:spcAft>
              <a:buClr>
                <a:srgbClr val="129DEB"/>
              </a:buClr>
              <a:buSzPct val="120000"/>
              <a:buFont typeface="Arial" panose="020B0604020202020204" pitchFamily="34" charset="0"/>
              <a:buChar char="•"/>
            </a:pPr>
            <a:r>
              <a:rPr lang="en-US" sz="1350" dirty="0">
                <a:latin typeface="Century Gothic"/>
                <a:cs typeface="Century Gothic"/>
              </a:rPr>
              <a:t>We bring together the rewarding and fun experiences of mobile gaming with consumer engagement and loyalty programs </a:t>
            </a:r>
          </a:p>
          <a:p>
            <a:pPr marL="174625" indent="-174625" algn="l">
              <a:spcAft>
                <a:spcPts val="600"/>
              </a:spcAft>
              <a:buClr>
                <a:srgbClr val="129DEB"/>
              </a:buClr>
              <a:buSzPct val="120000"/>
              <a:buFont typeface="Arial" panose="020B0604020202020204" pitchFamily="34" charset="0"/>
              <a:buChar char="•"/>
            </a:pPr>
            <a:r>
              <a:rPr lang="en-US" sz="1350" dirty="0">
                <a:latin typeface="Century Gothic"/>
                <a:cs typeface="Century Gothic"/>
              </a:rPr>
              <a:t>With our innovative use of digital media, we give lotteries the power to better engage their players, accurately measure their marketing efforts, and optimize their fundraising abilities</a:t>
            </a:r>
          </a:p>
          <a:p>
            <a:pPr marL="174625" indent="-174625" algn="l">
              <a:spcAft>
                <a:spcPts val="600"/>
              </a:spcAft>
              <a:buClr>
                <a:srgbClr val="129DEB"/>
              </a:buClr>
              <a:buSzPct val="120000"/>
              <a:buFont typeface="Arial" panose="020B0604020202020204" pitchFamily="34" charset="0"/>
              <a:buChar char="•"/>
            </a:pPr>
            <a:r>
              <a:rPr lang="en-US" sz="1350" dirty="0">
                <a:latin typeface="Century Gothic"/>
                <a:cs typeface="Century Gothic"/>
              </a:rPr>
              <a:t>Shoutz is an associate member of the World Lottery Association and recently completed a comprehensive vetting process conducted by the Texas State Lottery Commission</a:t>
            </a:r>
          </a:p>
          <a:p>
            <a:pPr marL="174625" indent="-174625" algn="l">
              <a:spcAft>
                <a:spcPts val="600"/>
              </a:spcAft>
              <a:buClr>
                <a:srgbClr val="129DEB"/>
              </a:buClr>
              <a:buSzPct val="120000"/>
              <a:buFont typeface="Arial" panose="020B0604020202020204" pitchFamily="34" charset="0"/>
              <a:buChar char="•"/>
            </a:pPr>
            <a:r>
              <a:rPr lang="en-US" sz="1350" dirty="0">
                <a:latin typeface="Century Gothic"/>
                <a:cs typeface="Century Gothic"/>
              </a:rPr>
              <a:t>Shoutz has been an active supporter of the Multi-State Lottery Association since debuting its LotteryHUB™ mobile application in May 2013 </a:t>
            </a:r>
          </a:p>
        </p:txBody>
      </p:sp>
      <p:sp>
        <p:nvSpPr>
          <p:cNvPr id="20" name="TextBox 19"/>
          <p:cNvSpPr txBox="1"/>
          <p:nvPr/>
        </p:nvSpPr>
        <p:spPr>
          <a:xfrm>
            <a:off x="3321193" y="4104076"/>
            <a:ext cx="5484140" cy="1107996"/>
          </a:xfrm>
          <a:prstGeom prst="rect">
            <a:avLst/>
          </a:prstGeom>
          <a:noFill/>
        </p:spPr>
        <p:txBody>
          <a:bodyPr wrap="square" rtlCol="0">
            <a:spAutoFit/>
          </a:bodyPr>
          <a:lstStyle/>
          <a:p>
            <a:pPr algn="l"/>
            <a:r>
              <a:rPr lang="en-US" sz="1400" b="1" dirty="0">
                <a:solidFill>
                  <a:srgbClr val="F7BF03"/>
                </a:solidFill>
                <a:latin typeface="Century Gothic"/>
                <a:cs typeface="Century Gothic"/>
              </a:rPr>
              <a:t>• </a:t>
            </a:r>
            <a:r>
              <a:rPr lang="en-US" sz="1400" b="1" dirty="0" smtClean="0">
                <a:solidFill>
                  <a:schemeClr val="bg1"/>
                </a:solidFill>
                <a:latin typeface="Century Gothic"/>
                <a:cs typeface="Century Gothic"/>
              </a:rPr>
              <a:t>LotteryHUB </a:t>
            </a:r>
            <a:r>
              <a:rPr lang="en-US" sz="1400" b="1" dirty="0">
                <a:solidFill>
                  <a:schemeClr val="bg1"/>
                </a:solidFill>
                <a:latin typeface="Century Gothic"/>
                <a:cs typeface="Century Gothic"/>
              </a:rPr>
              <a:t>is an official app of both Powerball and Mega </a:t>
            </a:r>
            <a:r>
              <a:rPr lang="en-US" sz="1400" b="1" dirty="0" smtClean="0">
                <a:solidFill>
                  <a:schemeClr val="bg1"/>
                </a:solidFill>
                <a:latin typeface="Century Gothic"/>
                <a:cs typeface="Century Gothic"/>
              </a:rPr>
              <a:t/>
            </a:r>
            <a:br>
              <a:rPr lang="en-US" sz="1400" b="1" dirty="0" smtClean="0">
                <a:solidFill>
                  <a:schemeClr val="bg1"/>
                </a:solidFill>
                <a:latin typeface="Century Gothic"/>
                <a:cs typeface="Century Gothic"/>
              </a:rPr>
            </a:br>
            <a:r>
              <a:rPr lang="en-US" sz="1400" b="1" dirty="0" smtClean="0">
                <a:solidFill>
                  <a:schemeClr val="bg1"/>
                </a:solidFill>
                <a:latin typeface="Century Gothic"/>
                <a:cs typeface="Century Gothic"/>
              </a:rPr>
              <a:t>   Millions</a:t>
            </a:r>
            <a:r>
              <a:rPr lang="en-US" sz="1400" b="1" dirty="0">
                <a:solidFill>
                  <a:schemeClr val="bg1"/>
                </a:solidFill>
                <a:latin typeface="Century Gothic"/>
                <a:cs typeface="Century Gothic"/>
              </a:rPr>
              <a:t>, and has become the lottery player’s ‘go-to’ source </a:t>
            </a:r>
            <a:r>
              <a:rPr lang="en-US" sz="1400" b="1" dirty="0" smtClean="0">
                <a:solidFill>
                  <a:schemeClr val="bg1"/>
                </a:solidFill>
                <a:latin typeface="Century Gothic"/>
                <a:cs typeface="Century Gothic"/>
              </a:rPr>
              <a:t/>
            </a:r>
            <a:br>
              <a:rPr lang="en-US" sz="1400" b="1" dirty="0" smtClean="0">
                <a:solidFill>
                  <a:schemeClr val="bg1"/>
                </a:solidFill>
                <a:latin typeface="Century Gothic"/>
                <a:cs typeface="Century Gothic"/>
              </a:rPr>
            </a:br>
            <a:r>
              <a:rPr lang="en-US" sz="1400" b="1" dirty="0" smtClean="0">
                <a:solidFill>
                  <a:schemeClr val="bg1"/>
                </a:solidFill>
                <a:latin typeface="Century Gothic"/>
                <a:cs typeface="Century Gothic"/>
              </a:rPr>
              <a:t>   for </a:t>
            </a:r>
            <a:r>
              <a:rPr lang="en-US" sz="1400" b="1" dirty="0">
                <a:solidFill>
                  <a:schemeClr val="bg1"/>
                </a:solidFill>
                <a:latin typeface="Century Gothic"/>
                <a:cs typeface="Century Gothic"/>
              </a:rPr>
              <a:t>winning numbers, information and </a:t>
            </a:r>
            <a:r>
              <a:rPr lang="en-US" sz="1400" b="1" dirty="0" smtClean="0">
                <a:solidFill>
                  <a:schemeClr val="bg1"/>
                </a:solidFill>
                <a:latin typeface="Century Gothic"/>
                <a:cs typeface="Century Gothic"/>
              </a:rPr>
              <a:t>news </a:t>
            </a:r>
            <a:endParaRPr lang="en-US" sz="1400" b="1" dirty="0">
              <a:solidFill>
                <a:schemeClr val="bg1"/>
              </a:solidFill>
              <a:latin typeface="Century Gothic"/>
              <a:cs typeface="Century Gothic"/>
            </a:endParaRPr>
          </a:p>
          <a:p>
            <a:r>
              <a:rPr lang="en-US" sz="1200" b="1" dirty="0" smtClean="0">
                <a:solidFill>
                  <a:schemeClr val="bg1"/>
                </a:solidFill>
                <a:latin typeface="Century Gothic"/>
                <a:cs typeface="Century Gothic"/>
              </a:rPr>
              <a:t>  </a:t>
            </a:r>
          </a:p>
          <a:p>
            <a:r>
              <a:rPr lang="en-US" sz="1200" b="1" dirty="0" smtClean="0">
                <a:solidFill>
                  <a:srgbClr val="FFFFFF"/>
                </a:solidFill>
                <a:latin typeface="Century Gothic"/>
                <a:cs typeface="Century Gothic"/>
              </a:rPr>
              <a:t>	</a:t>
            </a:r>
            <a:endParaRPr lang="en-US" sz="1200" b="1" dirty="0">
              <a:solidFill>
                <a:srgbClr val="FFFFFF"/>
              </a:solidFill>
              <a:latin typeface="Century Gothic"/>
              <a:cs typeface="Century Gothic"/>
            </a:endParaRPr>
          </a:p>
        </p:txBody>
      </p:sp>
      <p:sp>
        <p:nvSpPr>
          <p:cNvPr id="21" name="TextBox 20"/>
          <p:cNvSpPr txBox="1"/>
          <p:nvPr/>
        </p:nvSpPr>
        <p:spPr>
          <a:xfrm>
            <a:off x="8472063" y="295034"/>
            <a:ext cx="284165" cy="307777"/>
          </a:xfrm>
          <a:prstGeom prst="rect">
            <a:avLst/>
          </a:prstGeom>
          <a:noFill/>
        </p:spPr>
        <p:txBody>
          <a:bodyPr wrap="none" rtlCol="0">
            <a:spAutoFit/>
          </a:bodyPr>
          <a:lstStyle/>
          <a:p>
            <a:r>
              <a:rPr lang="en-US" sz="1400" dirty="0" smtClean="0">
                <a:solidFill>
                  <a:schemeClr val="bg1"/>
                </a:solidFill>
                <a:latin typeface="Century Gothic"/>
                <a:cs typeface="Century Gothic"/>
              </a:rPr>
              <a:t>2</a:t>
            </a:r>
            <a:endParaRPr lang="en-US" sz="1400" dirty="0">
              <a:solidFill>
                <a:schemeClr val="bg1"/>
              </a:solidFill>
              <a:latin typeface="Century Gothic"/>
              <a:cs typeface="Century Gothic"/>
            </a:endParaRPr>
          </a:p>
        </p:txBody>
      </p:sp>
      <p:pic>
        <p:nvPicPr>
          <p:cNvPr id="11" name="Pictur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75591" y="5262986"/>
            <a:ext cx="1479521" cy="736116"/>
          </a:xfrm>
          <a:prstGeom prst="rect">
            <a:avLst/>
          </a:prstGeom>
        </p:spPr>
      </p:pic>
    </p:spTree>
    <p:extLst>
      <p:ext uri="{BB962C8B-B14F-4D97-AF65-F5344CB8AC3E}">
        <p14:creationId xmlns:p14="http://schemas.microsoft.com/office/powerpoint/2010/main" val="37048719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310444" y="1933221"/>
            <a:ext cx="9708444" cy="4297771"/>
          </a:xfrm>
          <a:prstGeom prst="rect">
            <a:avLst/>
          </a:prstGeom>
        </p:spPr>
      </p:pic>
      <p:pic>
        <p:nvPicPr>
          <p:cNvPr id="3" name="Picture 2"/>
          <p:cNvPicPr>
            <a:picLocks noChangeAspect="1"/>
          </p:cNvPicPr>
          <p:nvPr/>
        </p:nvPicPr>
        <p:blipFill>
          <a:blip r:embed="rId4"/>
          <a:stretch>
            <a:fillRect/>
          </a:stretch>
        </p:blipFill>
        <p:spPr>
          <a:xfrm>
            <a:off x="171931" y="159426"/>
            <a:ext cx="1524000" cy="1524000"/>
          </a:xfrm>
          <a:prstGeom prst="rect">
            <a:avLst/>
          </a:prstGeom>
        </p:spPr>
      </p:pic>
      <p:sp>
        <p:nvSpPr>
          <p:cNvPr id="16" name="AutoShape 3"/>
          <p:cNvSpPr>
            <a:spLocks/>
          </p:cNvSpPr>
          <p:nvPr/>
        </p:nvSpPr>
        <p:spPr bwMode="auto">
          <a:xfrm>
            <a:off x="689378" y="836614"/>
            <a:ext cx="193477" cy="503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9999" tIns="29999" rIns="29999" bIns="29999" anchor="ctr"/>
          <a:lstStyle/>
          <a:p>
            <a:pPr>
              <a:lnSpc>
                <a:spcPct val="150000"/>
              </a:lnSpc>
              <a:defRPr/>
            </a:pPr>
            <a:endParaRPr lang="es-ES" dirty="0">
              <a:cs typeface="Helvetica Light" charset="0"/>
            </a:endParaRPr>
          </a:p>
        </p:txBody>
      </p:sp>
      <p:sp>
        <p:nvSpPr>
          <p:cNvPr id="4" name="Rectangle 3"/>
          <p:cNvSpPr/>
          <p:nvPr/>
        </p:nvSpPr>
        <p:spPr>
          <a:xfrm>
            <a:off x="1933222" y="792826"/>
            <a:ext cx="6618111" cy="1077218"/>
          </a:xfrm>
          <a:prstGeom prst="rect">
            <a:avLst/>
          </a:prstGeom>
        </p:spPr>
        <p:txBody>
          <a:bodyPr wrap="square">
            <a:spAutoFit/>
          </a:bodyPr>
          <a:lstStyle/>
          <a:p>
            <a:pPr algn="l">
              <a:spcAft>
                <a:spcPts val="600"/>
              </a:spcAft>
              <a:buClr>
                <a:srgbClr val="129DEB"/>
              </a:buClr>
              <a:buSzPct val="120000"/>
            </a:pPr>
            <a:r>
              <a:rPr lang="en-US" sz="1600" dirty="0" smtClean="0">
                <a:solidFill>
                  <a:srgbClr val="FF6600"/>
                </a:solidFill>
                <a:latin typeface="Century Gothic"/>
                <a:cs typeface="Century Gothic"/>
              </a:rPr>
              <a:t>•</a:t>
            </a:r>
            <a:r>
              <a:rPr lang="en-US" sz="1600" dirty="0" smtClean="0">
                <a:latin typeface="Century Gothic"/>
                <a:cs typeface="Century Gothic"/>
              </a:rPr>
              <a:t> With </a:t>
            </a:r>
            <a:r>
              <a:rPr lang="en-US" sz="1600" dirty="0">
                <a:latin typeface="Century Gothic"/>
                <a:cs typeface="Century Gothic"/>
              </a:rPr>
              <a:t>so many emerging options and technologies battling for </a:t>
            </a:r>
            <a:r>
              <a:rPr lang="en-US" sz="1600" dirty="0" smtClean="0">
                <a:latin typeface="Century Gothic"/>
                <a:cs typeface="Century Gothic"/>
              </a:rPr>
              <a:t/>
            </a:r>
            <a:br>
              <a:rPr lang="en-US" sz="1600" dirty="0" smtClean="0">
                <a:latin typeface="Century Gothic"/>
                <a:cs typeface="Century Gothic"/>
              </a:rPr>
            </a:br>
            <a:r>
              <a:rPr lang="en-US" sz="1600" dirty="0" smtClean="0">
                <a:latin typeface="Century Gothic"/>
                <a:cs typeface="Century Gothic"/>
              </a:rPr>
              <a:t>    the </a:t>
            </a:r>
            <a:r>
              <a:rPr lang="en-US" sz="1600" dirty="0">
                <a:latin typeface="Century Gothic"/>
                <a:cs typeface="Century Gothic"/>
              </a:rPr>
              <a:t>consumer’s </a:t>
            </a:r>
            <a:r>
              <a:rPr lang="en-US" sz="1600" dirty="0" smtClean="0">
                <a:latin typeface="Century Gothic"/>
                <a:cs typeface="Century Gothic"/>
              </a:rPr>
              <a:t>entertainment </a:t>
            </a:r>
            <a:r>
              <a:rPr lang="en-US" sz="1600" dirty="0">
                <a:latin typeface="Century Gothic"/>
                <a:cs typeface="Century Gothic"/>
              </a:rPr>
              <a:t>and leisure dollars, how do you </a:t>
            </a:r>
            <a:r>
              <a:rPr lang="en-US" sz="1600" dirty="0" smtClean="0">
                <a:latin typeface="Century Gothic"/>
                <a:cs typeface="Century Gothic"/>
              </a:rPr>
              <a:t/>
            </a:r>
            <a:br>
              <a:rPr lang="en-US" sz="1600" dirty="0" smtClean="0">
                <a:latin typeface="Century Gothic"/>
                <a:cs typeface="Century Gothic"/>
              </a:rPr>
            </a:br>
            <a:r>
              <a:rPr lang="en-US" sz="1600" dirty="0" smtClean="0">
                <a:latin typeface="Century Gothic"/>
                <a:cs typeface="Century Gothic"/>
              </a:rPr>
              <a:t>    remain </a:t>
            </a:r>
            <a:r>
              <a:rPr lang="en-US" sz="1600" dirty="0">
                <a:latin typeface="Century Gothic"/>
                <a:cs typeface="Century Gothic"/>
              </a:rPr>
              <a:t>a relevant experience, </a:t>
            </a:r>
            <a:r>
              <a:rPr lang="en-US" sz="1600" dirty="0" smtClean="0">
                <a:latin typeface="Century Gothic"/>
                <a:cs typeface="Century Gothic"/>
              </a:rPr>
              <a:t>particularly </a:t>
            </a:r>
            <a:r>
              <a:rPr lang="en-US" sz="1600" dirty="0">
                <a:latin typeface="Century Gothic"/>
                <a:cs typeface="Century Gothic"/>
              </a:rPr>
              <a:t>within the coveted </a:t>
            </a:r>
            <a:r>
              <a:rPr lang="en-US" sz="1600" dirty="0" smtClean="0">
                <a:latin typeface="Century Gothic"/>
                <a:cs typeface="Century Gothic"/>
              </a:rPr>
              <a:t/>
            </a:r>
            <a:br>
              <a:rPr lang="en-US" sz="1600" dirty="0" smtClean="0">
                <a:latin typeface="Century Gothic"/>
                <a:cs typeface="Century Gothic"/>
              </a:rPr>
            </a:br>
            <a:r>
              <a:rPr lang="en-US" sz="1600" dirty="0" smtClean="0">
                <a:latin typeface="Century Gothic"/>
                <a:cs typeface="Century Gothic"/>
              </a:rPr>
              <a:t>    millennial </a:t>
            </a:r>
            <a:r>
              <a:rPr lang="en-US" sz="1600" dirty="0">
                <a:latin typeface="Century Gothic"/>
                <a:cs typeface="Century Gothic"/>
              </a:rPr>
              <a:t>demographic</a:t>
            </a:r>
          </a:p>
        </p:txBody>
      </p:sp>
      <p:sp>
        <p:nvSpPr>
          <p:cNvPr id="5" name="Rectangle 4"/>
          <p:cNvSpPr/>
          <p:nvPr/>
        </p:nvSpPr>
        <p:spPr>
          <a:xfrm>
            <a:off x="4868336" y="3937223"/>
            <a:ext cx="4190998" cy="1867434"/>
          </a:xfrm>
          <a:prstGeom prst="rect">
            <a:avLst/>
          </a:prstGeom>
        </p:spPr>
        <p:txBody>
          <a:bodyPr wrap="square">
            <a:spAutoFit/>
          </a:bodyPr>
          <a:lstStyle/>
          <a:p>
            <a:pPr marR="0" lvl="0" algn="r">
              <a:lnSpc>
                <a:spcPct val="107000"/>
              </a:lnSpc>
              <a:spcBef>
                <a:spcPts val="0"/>
              </a:spcBef>
              <a:spcAft>
                <a:spcPts val="0"/>
              </a:spcAft>
            </a:pPr>
            <a:r>
              <a:rPr lang="en-US" sz="18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•Relevance </a:t>
            </a:r>
            <a:r>
              <a:rPr lang="en-US" sz="18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is found </a:t>
            </a:r>
            <a:r>
              <a:rPr lang="en-US" sz="18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
            </a:r>
            <a:br>
              <a:rPr lang="en-US" sz="18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r>
              <a:rPr lang="en-US" sz="18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  through engagement</a:t>
            </a:r>
          </a:p>
          <a:p>
            <a:pPr marR="0" lvl="0" algn="r">
              <a:lnSpc>
                <a:spcPct val="107000"/>
              </a:lnSpc>
              <a:spcBef>
                <a:spcPts val="0"/>
              </a:spcBef>
              <a:spcAft>
                <a:spcPts val="0"/>
              </a:spcAft>
            </a:pPr>
            <a:endParaRPr lang="en-US" sz="18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marR="0" lvl="0" algn="r">
              <a:lnSpc>
                <a:spcPct val="107000"/>
              </a:lnSpc>
              <a:spcBef>
                <a:spcPts val="0"/>
              </a:spcBef>
              <a:spcAft>
                <a:spcPts val="0"/>
              </a:spcAft>
            </a:pPr>
            <a:r>
              <a:rPr lang="en-US" sz="18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 Engagement </a:t>
            </a:r>
            <a:r>
              <a:rPr lang="en-US" sz="18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comes through </a:t>
            </a:r>
            <a:r>
              <a:rPr lang="en-US" sz="18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
            </a:r>
            <a:br>
              <a:rPr lang="en-US" sz="18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r>
              <a:rPr lang="en-US" sz="18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   offering </a:t>
            </a:r>
            <a:r>
              <a:rPr lang="en-US" sz="18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value, not discounts</a:t>
            </a:r>
            <a:r>
              <a:rPr lang="en-US" sz="18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a:r>
            <a:br>
              <a:rPr lang="en-US" sz="18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r>
              <a:rPr lang="en-US" sz="1800" b="1"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r>
              <a:rPr lang="en-US" sz="18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and compelling content</a:t>
            </a:r>
            <a:endParaRPr lang="en-US"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472119" y="295034"/>
            <a:ext cx="284052" cy="307777"/>
          </a:xfrm>
          <a:prstGeom prst="rect">
            <a:avLst/>
          </a:prstGeom>
          <a:noFill/>
        </p:spPr>
        <p:txBody>
          <a:bodyPr wrap="none" rtlCol="0">
            <a:spAutoFit/>
          </a:bodyPr>
          <a:lstStyle/>
          <a:p>
            <a:r>
              <a:rPr lang="en-US" sz="1400" dirty="0">
                <a:solidFill>
                  <a:schemeClr val="bg1"/>
                </a:solidFill>
                <a:latin typeface="Century Gothic"/>
                <a:cs typeface="Century Gothic"/>
              </a:rPr>
              <a:t>3</a:t>
            </a:r>
          </a:p>
        </p:txBody>
      </p:sp>
    </p:spTree>
    <p:extLst>
      <p:ext uri="{BB962C8B-B14F-4D97-AF65-F5344CB8AC3E}">
        <p14:creationId xmlns:p14="http://schemas.microsoft.com/office/powerpoint/2010/main" val="1152449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10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Box 9"/>
          <p:cNvSpPr txBox="1"/>
          <p:nvPr/>
        </p:nvSpPr>
        <p:spPr>
          <a:xfrm>
            <a:off x="392013" y="250877"/>
            <a:ext cx="1584088" cy="415498"/>
          </a:xfrm>
          <a:prstGeom prst="rect">
            <a:avLst/>
          </a:prstGeom>
          <a:noFill/>
        </p:spPr>
        <p:txBody>
          <a:bodyPr wrap="none" rtlCol="0">
            <a:spAutoFit/>
          </a:bodyPr>
          <a:lstStyle/>
          <a:p>
            <a:r>
              <a:rPr lang="en-US" dirty="0" smtClean="0">
                <a:latin typeface="Century Gothic"/>
                <a:cs typeface="Century Gothic"/>
              </a:rPr>
              <a:t>LotteryHUB</a:t>
            </a:r>
            <a:endParaRPr lang="en-US" dirty="0">
              <a:latin typeface="Century Gothic"/>
              <a:cs typeface="Century Gothic"/>
            </a:endParaRPr>
          </a:p>
        </p:txBody>
      </p:sp>
      <p:sp>
        <p:nvSpPr>
          <p:cNvPr id="21" name="TextBox 20"/>
          <p:cNvSpPr txBox="1"/>
          <p:nvPr/>
        </p:nvSpPr>
        <p:spPr>
          <a:xfrm>
            <a:off x="8472119" y="295034"/>
            <a:ext cx="284052" cy="307777"/>
          </a:xfrm>
          <a:prstGeom prst="rect">
            <a:avLst/>
          </a:prstGeom>
          <a:noFill/>
        </p:spPr>
        <p:txBody>
          <a:bodyPr wrap="none" rtlCol="0">
            <a:spAutoFit/>
          </a:bodyPr>
          <a:lstStyle/>
          <a:p>
            <a:r>
              <a:rPr lang="en-US" sz="1400" dirty="0">
                <a:solidFill>
                  <a:schemeClr val="bg1"/>
                </a:solidFill>
                <a:latin typeface="Century Gothic"/>
                <a:cs typeface="Century Gothic"/>
              </a:rPr>
              <a:t>4</a:t>
            </a:r>
          </a:p>
        </p:txBody>
      </p:sp>
      <p:sp>
        <p:nvSpPr>
          <p:cNvPr id="17" name="TextBox 16"/>
          <p:cNvSpPr txBox="1"/>
          <p:nvPr/>
        </p:nvSpPr>
        <p:spPr>
          <a:xfrm>
            <a:off x="338665" y="1126821"/>
            <a:ext cx="5531556" cy="4832093"/>
          </a:xfrm>
          <a:prstGeom prst="rect">
            <a:avLst/>
          </a:prstGeom>
          <a:noFill/>
        </p:spPr>
        <p:txBody>
          <a:bodyPr wrap="square" rtlCol="0">
            <a:spAutoFit/>
          </a:bodyPr>
          <a:lstStyle/>
          <a:p>
            <a:pPr marL="174625" indent="-174625" algn="l">
              <a:spcAft>
                <a:spcPts val="600"/>
              </a:spcAft>
              <a:buClr>
                <a:srgbClr val="129DEB"/>
              </a:buClr>
              <a:buSzPct val="120000"/>
              <a:buFont typeface="Arial" panose="020B0604020202020204" pitchFamily="34" charset="0"/>
              <a:buChar char="•"/>
            </a:pPr>
            <a:r>
              <a:rPr lang="en-US" sz="1800" b="1" dirty="0">
                <a:latin typeface="Century Gothic"/>
                <a:cs typeface="Century Gothic"/>
              </a:rPr>
              <a:t>LotteryHUB is our flagship product</a:t>
            </a:r>
          </a:p>
          <a:p>
            <a:pPr marL="174625" indent="-174625" algn="l">
              <a:spcAft>
                <a:spcPts val="600"/>
              </a:spcAft>
              <a:buClr>
                <a:srgbClr val="129DEB"/>
              </a:buClr>
              <a:buSzPct val="120000"/>
              <a:buFont typeface="Arial" panose="020B0604020202020204" pitchFamily="34" charset="0"/>
              <a:buChar char="•"/>
            </a:pPr>
            <a:r>
              <a:rPr lang="en-US" sz="1800" b="1" dirty="0">
                <a:latin typeface="Century Gothic"/>
                <a:cs typeface="Century Gothic"/>
              </a:rPr>
              <a:t>LotteryHUB is an official mobile application of Powerball and Mega </a:t>
            </a:r>
            <a:r>
              <a:rPr lang="en-US" sz="1800" b="1" dirty="0" smtClean="0">
                <a:latin typeface="Century Gothic"/>
                <a:cs typeface="Century Gothic"/>
              </a:rPr>
              <a:t>Millions</a:t>
            </a:r>
            <a:endParaRPr lang="en-US" sz="1800" b="1" dirty="0">
              <a:latin typeface="Century Gothic"/>
              <a:cs typeface="Century Gothic"/>
            </a:endParaRPr>
          </a:p>
          <a:p>
            <a:pPr marL="174625" indent="-174625" algn="l">
              <a:spcAft>
                <a:spcPts val="600"/>
              </a:spcAft>
              <a:buClr>
                <a:srgbClr val="129DEB"/>
              </a:buClr>
              <a:buSzPct val="120000"/>
              <a:buFont typeface="Arial" panose="020B0604020202020204" pitchFamily="34" charset="0"/>
              <a:buChar char="•"/>
            </a:pPr>
            <a:r>
              <a:rPr lang="en-US" sz="1800" dirty="0">
                <a:latin typeface="Century Gothic"/>
                <a:cs typeface="Century Gothic"/>
              </a:rPr>
              <a:t>Provides lottery players a convenient, engaging and rewarding mobile experience that includes video and news content, jackpot and drawing information, and a loyalty rewards program</a:t>
            </a:r>
          </a:p>
          <a:p>
            <a:pPr marL="174625" indent="-174625" algn="l">
              <a:spcAft>
                <a:spcPts val="600"/>
              </a:spcAft>
              <a:buClr>
                <a:srgbClr val="129DEB"/>
              </a:buClr>
              <a:buSzPct val="120000"/>
              <a:buFont typeface="Arial" panose="020B0604020202020204" pitchFamily="34" charset="0"/>
              <a:buChar char="•"/>
            </a:pPr>
            <a:r>
              <a:rPr lang="en-US" sz="1800" dirty="0">
                <a:latin typeface="Century Gothic"/>
                <a:cs typeface="Century Gothic"/>
              </a:rPr>
              <a:t>Players can also use the app to save their tickets, either by entering numbers manually or scanning tickets with a smartphone camera</a:t>
            </a:r>
          </a:p>
          <a:p>
            <a:pPr marL="174625" indent="-174625" algn="l">
              <a:spcAft>
                <a:spcPts val="600"/>
              </a:spcAft>
              <a:buClr>
                <a:srgbClr val="129DEB"/>
              </a:buClr>
              <a:buSzPct val="120000"/>
              <a:buFont typeface="Arial" panose="020B0604020202020204" pitchFamily="34" charset="0"/>
              <a:buChar char="•"/>
            </a:pPr>
            <a:r>
              <a:rPr lang="en-US" sz="1800" dirty="0">
                <a:latin typeface="Century Gothic"/>
                <a:cs typeface="Century Gothic"/>
              </a:rPr>
              <a:t>LotteryHUB has twice been named the Best Mobile App by the American Gaming Association (AGA) and has won AGA Awards in the Best Direct Digital Marketing and Best Mobile Marketing categories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5567" y="747888"/>
            <a:ext cx="2498620" cy="5517444"/>
          </a:xfrm>
          <a:prstGeom prst="rect">
            <a:avLst/>
          </a:prstGeom>
        </p:spPr>
      </p:pic>
    </p:spTree>
    <p:extLst>
      <p:ext uri="{BB962C8B-B14F-4D97-AF65-F5344CB8AC3E}">
        <p14:creationId xmlns:p14="http://schemas.microsoft.com/office/powerpoint/2010/main" val="15798832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4" name="Oval 33"/>
          <p:cNvSpPr/>
          <p:nvPr/>
        </p:nvSpPr>
        <p:spPr bwMode="auto">
          <a:xfrm>
            <a:off x="1865484" y="928512"/>
            <a:ext cx="1679225" cy="1679225"/>
          </a:xfrm>
          <a:prstGeom prst="ellipse">
            <a:avLst/>
          </a:prstGeom>
          <a:solidFill>
            <a:schemeClr val="bg2">
              <a:lumMod val="75000"/>
            </a:schemeClr>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1" i="1" u="none" strike="noStrike" cap="none" normalizeH="0" baseline="0" dirty="0">
              <a:ln>
                <a:noFill/>
              </a:ln>
              <a:solidFill>
                <a:schemeClr val="bg1">
                  <a:lumMod val="95000"/>
                </a:schemeClr>
              </a:solidFill>
              <a:effectLst/>
              <a:latin typeface="Century Gothic"/>
              <a:ea typeface="ＭＳ Ｐゴシック" charset="0"/>
              <a:cs typeface="Century Gothic"/>
              <a:sym typeface="Helvetica Light" charset="0"/>
            </a:endParaRPr>
          </a:p>
        </p:txBody>
      </p:sp>
      <p:sp>
        <p:nvSpPr>
          <p:cNvPr id="35" name="Oval 34"/>
          <p:cNvSpPr/>
          <p:nvPr/>
        </p:nvSpPr>
        <p:spPr bwMode="auto">
          <a:xfrm>
            <a:off x="3711217" y="925690"/>
            <a:ext cx="1679225" cy="1679225"/>
          </a:xfrm>
          <a:prstGeom prst="ellipse">
            <a:avLst/>
          </a:prstGeom>
          <a:solidFill>
            <a:schemeClr val="bg2">
              <a:lumMod val="75000"/>
            </a:schemeClr>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1" i="1" u="none" strike="noStrike" cap="none" normalizeH="0" baseline="0" dirty="0">
              <a:ln>
                <a:noFill/>
              </a:ln>
              <a:solidFill>
                <a:schemeClr val="bg1">
                  <a:lumMod val="95000"/>
                </a:schemeClr>
              </a:solidFill>
              <a:effectLst/>
              <a:latin typeface="Century Gothic"/>
              <a:ea typeface="ＭＳ Ｐゴシック" charset="0"/>
              <a:cs typeface="Century Gothic"/>
              <a:sym typeface="Helvetica Light" charset="0"/>
            </a:endParaRPr>
          </a:p>
        </p:txBody>
      </p:sp>
      <p:sp>
        <p:nvSpPr>
          <p:cNvPr id="36" name="Oval 35"/>
          <p:cNvSpPr/>
          <p:nvPr/>
        </p:nvSpPr>
        <p:spPr bwMode="auto">
          <a:xfrm>
            <a:off x="5556949" y="936979"/>
            <a:ext cx="1679225" cy="1679225"/>
          </a:xfrm>
          <a:prstGeom prst="ellipse">
            <a:avLst/>
          </a:prstGeom>
          <a:solidFill>
            <a:schemeClr val="bg2">
              <a:lumMod val="75000"/>
            </a:schemeClr>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1" i="1" u="none" strike="noStrike" cap="none" normalizeH="0" baseline="0" dirty="0">
              <a:ln>
                <a:noFill/>
              </a:ln>
              <a:solidFill>
                <a:schemeClr val="bg1">
                  <a:lumMod val="95000"/>
                </a:schemeClr>
              </a:solidFill>
              <a:effectLst/>
              <a:latin typeface="Century Gothic"/>
              <a:ea typeface="ＭＳ Ｐゴシック" charset="0"/>
              <a:cs typeface="Century Gothic"/>
              <a:sym typeface="Helvetica Light" charset="0"/>
            </a:endParaRPr>
          </a:p>
        </p:txBody>
      </p:sp>
      <p:sp>
        <p:nvSpPr>
          <p:cNvPr id="37" name="Oval 36"/>
          <p:cNvSpPr/>
          <p:nvPr/>
        </p:nvSpPr>
        <p:spPr bwMode="auto">
          <a:xfrm>
            <a:off x="7402681" y="934156"/>
            <a:ext cx="1679225" cy="1679225"/>
          </a:xfrm>
          <a:prstGeom prst="ellipse">
            <a:avLst/>
          </a:prstGeom>
          <a:solidFill>
            <a:schemeClr val="bg2">
              <a:lumMod val="75000"/>
            </a:schemeClr>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1" i="1" u="none" strike="noStrike" cap="none" normalizeH="0" baseline="0" dirty="0">
              <a:ln>
                <a:noFill/>
              </a:ln>
              <a:solidFill>
                <a:schemeClr val="bg1">
                  <a:lumMod val="95000"/>
                </a:schemeClr>
              </a:solidFill>
              <a:effectLst/>
              <a:latin typeface="Century Gothic"/>
              <a:ea typeface="ＭＳ Ｐゴシック" charset="0"/>
              <a:cs typeface="Century Gothic"/>
              <a:sym typeface="Helvetica Light" charset="0"/>
            </a:endParaRPr>
          </a:p>
        </p:txBody>
      </p:sp>
      <p:sp>
        <p:nvSpPr>
          <p:cNvPr id="10" name="TextBox 9"/>
          <p:cNvSpPr txBox="1"/>
          <p:nvPr/>
        </p:nvSpPr>
        <p:spPr>
          <a:xfrm>
            <a:off x="392013" y="250877"/>
            <a:ext cx="1584088" cy="415498"/>
          </a:xfrm>
          <a:prstGeom prst="rect">
            <a:avLst/>
          </a:prstGeom>
          <a:noFill/>
        </p:spPr>
        <p:txBody>
          <a:bodyPr wrap="none" rtlCol="0">
            <a:spAutoFit/>
          </a:bodyPr>
          <a:lstStyle/>
          <a:p>
            <a:r>
              <a:rPr lang="en-US" dirty="0" smtClean="0">
                <a:latin typeface="Century Gothic"/>
                <a:cs typeface="Century Gothic"/>
              </a:rPr>
              <a:t>LotteryHUB</a:t>
            </a:r>
            <a:endParaRPr lang="en-US" dirty="0">
              <a:latin typeface="Century Gothic"/>
              <a:cs typeface="Century Gothic"/>
            </a:endParaRPr>
          </a:p>
        </p:txBody>
      </p:sp>
      <p:sp>
        <p:nvSpPr>
          <p:cNvPr id="17" name="TextBox 16"/>
          <p:cNvSpPr txBox="1"/>
          <p:nvPr/>
        </p:nvSpPr>
        <p:spPr>
          <a:xfrm>
            <a:off x="155382" y="3060046"/>
            <a:ext cx="4204951" cy="2954655"/>
          </a:xfrm>
          <a:prstGeom prst="rect">
            <a:avLst/>
          </a:prstGeom>
          <a:noFill/>
        </p:spPr>
        <p:txBody>
          <a:bodyPr wrap="square" rtlCol="0">
            <a:spAutoFit/>
          </a:bodyPr>
          <a:lstStyle/>
          <a:p>
            <a:pPr marL="174625" indent="-174625" algn="l">
              <a:spcAft>
                <a:spcPts val="600"/>
              </a:spcAft>
              <a:buClr>
                <a:srgbClr val="129DEB"/>
              </a:buClr>
              <a:buSzPct val="120000"/>
              <a:buFont typeface="Arial" panose="020B0604020202020204" pitchFamily="34" charset="0"/>
              <a:buChar char="•"/>
            </a:pPr>
            <a:r>
              <a:rPr lang="en-US" sz="1600" dirty="0" smtClean="0">
                <a:latin typeface="Century Gothic"/>
                <a:cs typeface="Century Gothic"/>
              </a:rPr>
              <a:t>Year </a:t>
            </a:r>
            <a:r>
              <a:rPr lang="en-US" sz="1600" dirty="0">
                <a:latin typeface="Century Gothic"/>
                <a:cs typeface="Century Gothic"/>
              </a:rPr>
              <a:t>to date, we are delivering an average </a:t>
            </a:r>
            <a:r>
              <a:rPr lang="en-US" sz="1600" b="1" dirty="0">
                <a:latin typeface="Century Gothic"/>
                <a:cs typeface="Century Gothic"/>
              </a:rPr>
              <a:t>of 1.5 million messages </a:t>
            </a:r>
            <a:r>
              <a:rPr lang="en-US" sz="1600" dirty="0">
                <a:latin typeface="Century Gothic"/>
                <a:cs typeface="Century Gothic"/>
              </a:rPr>
              <a:t>a week, </a:t>
            </a:r>
            <a:r>
              <a:rPr lang="en-US" sz="1600" b="1" dirty="0">
                <a:latin typeface="Century Gothic"/>
                <a:cs typeface="Century Gothic"/>
              </a:rPr>
              <a:t>totaling 46.0 million </a:t>
            </a:r>
            <a:r>
              <a:rPr lang="en-US" sz="1600" dirty="0">
                <a:latin typeface="Century Gothic"/>
                <a:cs typeface="Century Gothic"/>
              </a:rPr>
              <a:t>since launch</a:t>
            </a:r>
          </a:p>
          <a:p>
            <a:pPr marL="174625" indent="-174625" algn="l">
              <a:spcAft>
                <a:spcPts val="600"/>
              </a:spcAft>
              <a:buClr>
                <a:srgbClr val="129DEB"/>
              </a:buClr>
              <a:buSzPct val="120000"/>
              <a:buFont typeface="Arial" panose="020B0604020202020204" pitchFamily="34" charset="0"/>
              <a:buChar char="•"/>
            </a:pPr>
            <a:r>
              <a:rPr lang="en-US" sz="1600" dirty="0">
                <a:latin typeface="Century Gothic"/>
                <a:cs typeface="Century Gothic"/>
              </a:rPr>
              <a:t>LotteryHUB has also generated </a:t>
            </a:r>
            <a:r>
              <a:rPr lang="en-US" sz="1600" b="1" dirty="0">
                <a:latin typeface="Century Gothic"/>
                <a:cs typeface="Century Gothic"/>
              </a:rPr>
              <a:t>almost $500,000 in third-party advertising revenue </a:t>
            </a:r>
            <a:r>
              <a:rPr lang="en-US" sz="1600" dirty="0">
                <a:latin typeface="Century Gothic"/>
                <a:cs typeface="Century Gothic"/>
              </a:rPr>
              <a:t>for Multi-State Lottery Association members and the charitable causes they support</a:t>
            </a:r>
          </a:p>
          <a:p>
            <a:pPr marL="174625" indent="-174625" algn="l">
              <a:spcAft>
                <a:spcPts val="600"/>
              </a:spcAft>
              <a:buClr>
                <a:srgbClr val="129DEB"/>
              </a:buClr>
              <a:buSzPct val="120000"/>
              <a:buFont typeface="Arial" panose="020B0604020202020204" pitchFamily="34" charset="0"/>
              <a:buChar char="•"/>
            </a:pPr>
            <a:r>
              <a:rPr lang="en-US" sz="1600" dirty="0">
                <a:latin typeface="Century Gothic"/>
                <a:cs typeface="Century Gothic"/>
              </a:rPr>
              <a:t>During the February Powerball jackpot run-up, LotteryHUB jumped to </a:t>
            </a:r>
            <a:r>
              <a:rPr lang="en-US" sz="1600" b="1" dirty="0">
                <a:latin typeface="Century Gothic"/>
                <a:cs typeface="Century Gothic"/>
              </a:rPr>
              <a:t>the #1 free News app in the iTunes</a:t>
            </a:r>
          </a:p>
        </p:txBody>
      </p:sp>
      <p:sp>
        <p:nvSpPr>
          <p:cNvPr id="21" name="TextBox 20"/>
          <p:cNvSpPr txBox="1"/>
          <p:nvPr/>
        </p:nvSpPr>
        <p:spPr>
          <a:xfrm>
            <a:off x="8472119" y="295034"/>
            <a:ext cx="284052" cy="307777"/>
          </a:xfrm>
          <a:prstGeom prst="rect">
            <a:avLst/>
          </a:prstGeom>
          <a:noFill/>
        </p:spPr>
        <p:txBody>
          <a:bodyPr wrap="none" rtlCol="0">
            <a:spAutoFit/>
          </a:bodyPr>
          <a:lstStyle/>
          <a:p>
            <a:r>
              <a:rPr lang="en-US" sz="1400" dirty="0">
                <a:solidFill>
                  <a:schemeClr val="bg1"/>
                </a:solidFill>
                <a:latin typeface="Century Gothic"/>
                <a:cs typeface="Century Gothic"/>
              </a:rPr>
              <a:t>5</a:t>
            </a:r>
          </a:p>
        </p:txBody>
      </p:sp>
      <p:pic>
        <p:nvPicPr>
          <p:cNvPr id="22" name="H0014(Gold_iPhone6plus).png"/>
          <p:cNvPicPr/>
          <p:nvPr/>
        </p:nvPicPr>
        <p:blipFill>
          <a:blip r:embed="rId3" cstate="screen">
            <a:extLst>
              <a:ext uri="{28A0092B-C50C-407E-A947-70E740481C1C}">
                <a14:useLocalDpi xmlns:a14="http://schemas.microsoft.com/office/drawing/2010/main"/>
              </a:ext>
            </a:extLst>
          </a:blip>
          <a:srcRect/>
          <a:stretch>
            <a:fillRect/>
          </a:stretch>
        </p:blipFill>
        <p:spPr>
          <a:xfrm>
            <a:off x="4533159" y="2873975"/>
            <a:ext cx="1845061" cy="3436084"/>
          </a:xfrm>
          <a:prstGeom prst="rect">
            <a:avLst/>
          </a:prstGeom>
          <a:ln w="12700">
            <a:miter lim="400000"/>
          </a:ln>
        </p:spPr>
      </p:pic>
      <p:sp>
        <p:nvSpPr>
          <p:cNvPr id="11" name="Oval 10"/>
          <p:cNvSpPr/>
          <p:nvPr/>
        </p:nvSpPr>
        <p:spPr bwMode="auto">
          <a:xfrm>
            <a:off x="47973" y="931334"/>
            <a:ext cx="1679225" cy="1679225"/>
          </a:xfrm>
          <a:prstGeom prst="ellipse">
            <a:avLst/>
          </a:prstGeom>
          <a:solidFill>
            <a:schemeClr val="bg2">
              <a:lumMod val="75000"/>
            </a:schemeClr>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1" i="1" u="none" strike="noStrike" cap="none" normalizeH="0" baseline="0" dirty="0">
              <a:ln>
                <a:noFill/>
              </a:ln>
              <a:solidFill>
                <a:schemeClr val="bg1">
                  <a:lumMod val="95000"/>
                </a:schemeClr>
              </a:solidFill>
              <a:effectLst/>
              <a:latin typeface="Century Gothic"/>
              <a:ea typeface="ＭＳ Ｐゴシック" charset="0"/>
              <a:cs typeface="Century Gothic"/>
              <a:sym typeface="Helvetica Light" charset="0"/>
            </a:endParaRPr>
          </a:p>
        </p:txBody>
      </p:sp>
      <p:sp>
        <p:nvSpPr>
          <p:cNvPr id="12" name="TextBox 11"/>
          <p:cNvSpPr txBox="1"/>
          <p:nvPr/>
        </p:nvSpPr>
        <p:spPr>
          <a:xfrm>
            <a:off x="-403581" y="1114779"/>
            <a:ext cx="2520536" cy="769441"/>
          </a:xfrm>
          <a:prstGeom prst="rect">
            <a:avLst/>
          </a:prstGeom>
          <a:noFill/>
        </p:spPr>
        <p:txBody>
          <a:bodyPr wrap="square" rtlCol="0">
            <a:spAutoFit/>
          </a:bodyPr>
          <a:lstStyle/>
          <a:p>
            <a:r>
              <a:rPr lang="en-US" sz="4400" b="1" i="1" dirty="0" smtClean="0">
                <a:solidFill>
                  <a:schemeClr val="bg1">
                    <a:lumMod val="95000"/>
                  </a:schemeClr>
                </a:solidFill>
                <a:latin typeface="Century Gothic"/>
                <a:cs typeface="Century Gothic"/>
              </a:rPr>
              <a:t>1,800</a:t>
            </a:r>
            <a:endParaRPr lang="en-US" sz="4400" dirty="0"/>
          </a:p>
        </p:txBody>
      </p:sp>
      <p:sp>
        <p:nvSpPr>
          <p:cNvPr id="14" name="TextBox 13"/>
          <p:cNvSpPr txBox="1"/>
          <p:nvPr/>
        </p:nvSpPr>
        <p:spPr>
          <a:xfrm>
            <a:off x="87566" y="1791279"/>
            <a:ext cx="1633992" cy="553998"/>
          </a:xfrm>
          <a:prstGeom prst="rect">
            <a:avLst/>
          </a:prstGeom>
          <a:noFill/>
        </p:spPr>
        <p:txBody>
          <a:bodyPr wrap="square" rtlCol="0">
            <a:spAutoFit/>
          </a:bodyPr>
          <a:lstStyle/>
          <a:p>
            <a:r>
              <a:rPr lang="en-US" sz="1500" b="1" dirty="0" smtClean="0">
                <a:solidFill>
                  <a:schemeClr val="bg1"/>
                </a:solidFill>
                <a:latin typeface="Century Gothic"/>
                <a:cs typeface="Century Gothic"/>
              </a:rPr>
              <a:t>AVG. DAILY</a:t>
            </a:r>
          </a:p>
          <a:p>
            <a:r>
              <a:rPr lang="en-US" sz="1500" b="1" dirty="0" smtClean="0">
                <a:solidFill>
                  <a:schemeClr val="bg1"/>
                </a:solidFill>
                <a:latin typeface="Century Gothic"/>
                <a:cs typeface="Century Gothic"/>
              </a:rPr>
              <a:t>DOWNLOADS</a:t>
            </a:r>
            <a:endParaRPr lang="en-US" sz="1500" b="1" dirty="0">
              <a:solidFill>
                <a:schemeClr val="bg1"/>
              </a:solidFill>
              <a:latin typeface="Century Gothic"/>
              <a:cs typeface="Century Gothic"/>
            </a:endParaRPr>
          </a:p>
        </p:txBody>
      </p:sp>
      <p:sp>
        <p:nvSpPr>
          <p:cNvPr id="16" name="TextBox 15"/>
          <p:cNvSpPr txBox="1"/>
          <p:nvPr/>
        </p:nvSpPr>
        <p:spPr>
          <a:xfrm>
            <a:off x="1399823" y="1281289"/>
            <a:ext cx="2520536" cy="769441"/>
          </a:xfrm>
          <a:prstGeom prst="rect">
            <a:avLst/>
          </a:prstGeom>
          <a:noFill/>
        </p:spPr>
        <p:txBody>
          <a:bodyPr wrap="square" rtlCol="0">
            <a:spAutoFit/>
          </a:bodyPr>
          <a:lstStyle/>
          <a:p>
            <a:r>
              <a:rPr lang="en-US" sz="4400" b="1" i="1" dirty="0" smtClean="0">
                <a:solidFill>
                  <a:schemeClr val="bg1">
                    <a:lumMod val="95000"/>
                  </a:schemeClr>
                </a:solidFill>
                <a:latin typeface="Century Gothic"/>
                <a:cs typeface="Century Gothic"/>
              </a:rPr>
              <a:t>1.0M</a:t>
            </a:r>
            <a:endParaRPr lang="en-US" sz="4400" dirty="0"/>
          </a:p>
        </p:txBody>
      </p:sp>
      <p:sp>
        <p:nvSpPr>
          <p:cNvPr id="20" name="TextBox 19"/>
          <p:cNvSpPr txBox="1"/>
          <p:nvPr/>
        </p:nvSpPr>
        <p:spPr>
          <a:xfrm>
            <a:off x="1890970" y="1971901"/>
            <a:ext cx="1633992" cy="323165"/>
          </a:xfrm>
          <a:prstGeom prst="rect">
            <a:avLst/>
          </a:prstGeom>
          <a:noFill/>
        </p:spPr>
        <p:txBody>
          <a:bodyPr wrap="square" rtlCol="0">
            <a:spAutoFit/>
          </a:bodyPr>
          <a:lstStyle/>
          <a:p>
            <a:r>
              <a:rPr lang="en-US" sz="1500" b="1" dirty="0" smtClean="0">
                <a:solidFill>
                  <a:schemeClr val="bg1"/>
                </a:solidFill>
                <a:latin typeface="Century Gothic"/>
                <a:cs typeface="Century Gothic"/>
              </a:rPr>
              <a:t>DOWNLOADS</a:t>
            </a:r>
            <a:endParaRPr lang="en-US" sz="1500" b="1" dirty="0">
              <a:solidFill>
                <a:schemeClr val="bg1"/>
              </a:solidFill>
              <a:latin typeface="Century Gothic"/>
              <a:cs typeface="Century Gothic"/>
            </a:endParaRPr>
          </a:p>
        </p:txBody>
      </p:sp>
      <p:sp>
        <p:nvSpPr>
          <p:cNvPr id="23" name="TextBox 22"/>
          <p:cNvSpPr txBox="1"/>
          <p:nvPr/>
        </p:nvSpPr>
        <p:spPr>
          <a:xfrm>
            <a:off x="1874037" y="1065968"/>
            <a:ext cx="1633992" cy="353943"/>
          </a:xfrm>
          <a:prstGeom prst="rect">
            <a:avLst/>
          </a:prstGeom>
          <a:noFill/>
        </p:spPr>
        <p:txBody>
          <a:bodyPr wrap="square" rtlCol="0">
            <a:spAutoFit/>
          </a:bodyPr>
          <a:lstStyle/>
          <a:p>
            <a:r>
              <a:rPr lang="en-US" sz="1700" b="1" dirty="0" smtClean="0">
                <a:solidFill>
                  <a:schemeClr val="bg1"/>
                </a:solidFill>
                <a:latin typeface="Century Gothic"/>
                <a:cs typeface="Century Gothic"/>
              </a:rPr>
              <a:t>APPROX.</a:t>
            </a:r>
            <a:endParaRPr lang="en-US" sz="1700" b="1" dirty="0">
              <a:solidFill>
                <a:schemeClr val="bg1"/>
              </a:solidFill>
              <a:latin typeface="Century Gothic"/>
              <a:cs typeface="Century Gothic"/>
            </a:endParaRPr>
          </a:p>
        </p:txBody>
      </p:sp>
      <p:sp>
        <p:nvSpPr>
          <p:cNvPr id="25" name="TextBox 24"/>
          <p:cNvSpPr txBox="1"/>
          <p:nvPr/>
        </p:nvSpPr>
        <p:spPr>
          <a:xfrm>
            <a:off x="3302002" y="1278467"/>
            <a:ext cx="2520536" cy="769441"/>
          </a:xfrm>
          <a:prstGeom prst="rect">
            <a:avLst/>
          </a:prstGeom>
          <a:noFill/>
        </p:spPr>
        <p:txBody>
          <a:bodyPr wrap="square" rtlCol="0">
            <a:spAutoFit/>
          </a:bodyPr>
          <a:lstStyle/>
          <a:p>
            <a:r>
              <a:rPr lang="en-US" sz="4400" b="1" i="1" dirty="0" smtClean="0">
                <a:solidFill>
                  <a:schemeClr val="bg1">
                    <a:lumMod val="95000"/>
                  </a:schemeClr>
                </a:solidFill>
                <a:latin typeface="Century Gothic"/>
                <a:cs typeface="Century Gothic"/>
              </a:rPr>
              <a:t>9.0M+</a:t>
            </a:r>
            <a:endParaRPr lang="en-US" sz="4400" dirty="0"/>
          </a:p>
        </p:txBody>
      </p:sp>
      <p:sp>
        <p:nvSpPr>
          <p:cNvPr id="26" name="TextBox 25"/>
          <p:cNvSpPr txBox="1"/>
          <p:nvPr/>
        </p:nvSpPr>
        <p:spPr>
          <a:xfrm>
            <a:off x="3683006" y="1969078"/>
            <a:ext cx="1707445" cy="323165"/>
          </a:xfrm>
          <a:prstGeom prst="rect">
            <a:avLst/>
          </a:prstGeom>
          <a:noFill/>
        </p:spPr>
        <p:txBody>
          <a:bodyPr wrap="square" rtlCol="0">
            <a:spAutoFit/>
          </a:bodyPr>
          <a:lstStyle/>
          <a:p>
            <a:r>
              <a:rPr lang="en-US" sz="1500" b="1" dirty="0" smtClean="0">
                <a:solidFill>
                  <a:schemeClr val="bg1"/>
                </a:solidFill>
                <a:latin typeface="Century Gothic"/>
                <a:cs typeface="Century Gothic"/>
              </a:rPr>
              <a:t>USER SESSIONS</a:t>
            </a:r>
            <a:endParaRPr lang="en-US" sz="1500" b="1" dirty="0">
              <a:solidFill>
                <a:schemeClr val="bg1"/>
              </a:solidFill>
              <a:latin typeface="Century Gothic"/>
              <a:cs typeface="Century Gothic"/>
            </a:endParaRPr>
          </a:p>
        </p:txBody>
      </p:sp>
      <p:sp>
        <p:nvSpPr>
          <p:cNvPr id="28" name="TextBox 27"/>
          <p:cNvSpPr txBox="1"/>
          <p:nvPr/>
        </p:nvSpPr>
        <p:spPr>
          <a:xfrm>
            <a:off x="5133624" y="1275645"/>
            <a:ext cx="2520536" cy="769441"/>
          </a:xfrm>
          <a:prstGeom prst="rect">
            <a:avLst/>
          </a:prstGeom>
          <a:noFill/>
        </p:spPr>
        <p:txBody>
          <a:bodyPr wrap="square" rtlCol="0">
            <a:spAutoFit/>
          </a:bodyPr>
          <a:lstStyle/>
          <a:p>
            <a:r>
              <a:rPr lang="en-US" sz="4400" b="1" i="1" dirty="0" smtClean="0">
                <a:solidFill>
                  <a:schemeClr val="bg1">
                    <a:lumMod val="95000"/>
                  </a:schemeClr>
                </a:solidFill>
                <a:latin typeface="Century Gothic"/>
                <a:cs typeface="Century Gothic"/>
              </a:rPr>
              <a:t>25M</a:t>
            </a:r>
            <a:endParaRPr lang="en-US" sz="4400" dirty="0"/>
          </a:p>
        </p:txBody>
      </p:sp>
      <p:sp>
        <p:nvSpPr>
          <p:cNvPr id="29" name="TextBox 28"/>
          <p:cNvSpPr txBox="1"/>
          <p:nvPr/>
        </p:nvSpPr>
        <p:spPr>
          <a:xfrm>
            <a:off x="5514628" y="1966256"/>
            <a:ext cx="1707445" cy="323165"/>
          </a:xfrm>
          <a:prstGeom prst="rect">
            <a:avLst/>
          </a:prstGeom>
          <a:noFill/>
        </p:spPr>
        <p:txBody>
          <a:bodyPr wrap="square" rtlCol="0">
            <a:spAutoFit/>
          </a:bodyPr>
          <a:lstStyle/>
          <a:p>
            <a:r>
              <a:rPr lang="en-US" sz="1500" b="1" dirty="0" smtClean="0">
                <a:solidFill>
                  <a:schemeClr val="bg1"/>
                </a:solidFill>
                <a:latin typeface="Century Gothic"/>
                <a:cs typeface="Century Gothic"/>
              </a:rPr>
              <a:t>SCREEN VIEWS</a:t>
            </a:r>
            <a:endParaRPr lang="en-US" sz="1500" b="1" dirty="0">
              <a:solidFill>
                <a:schemeClr val="bg1"/>
              </a:solidFill>
              <a:latin typeface="Century Gothic"/>
              <a:cs typeface="Century Gothic"/>
            </a:endParaRPr>
          </a:p>
        </p:txBody>
      </p:sp>
      <p:sp>
        <p:nvSpPr>
          <p:cNvPr id="31" name="TextBox 30"/>
          <p:cNvSpPr txBox="1"/>
          <p:nvPr/>
        </p:nvSpPr>
        <p:spPr>
          <a:xfrm>
            <a:off x="6965246" y="1272823"/>
            <a:ext cx="2520536" cy="769441"/>
          </a:xfrm>
          <a:prstGeom prst="rect">
            <a:avLst/>
          </a:prstGeom>
          <a:noFill/>
        </p:spPr>
        <p:txBody>
          <a:bodyPr wrap="square" rtlCol="0">
            <a:spAutoFit/>
          </a:bodyPr>
          <a:lstStyle/>
          <a:p>
            <a:r>
              <a:rPr lang="en-US" sz="4400" b="1" i="1" dirty="0" smtClean="0">
                <a:solidFill>
                  <a:schemeClr val="bg1">
                    <a:lumMod val="95000"/>
                  </a:schemeClr>
                </a:solidFill>
                <a:latin typeface="Century Gothic"/>
                <a:cs typeface="Century Gothic"/>
              </a:rPr>
              <a:t>5.5M</a:t>
            </a:r>
            <a:endParaRPr lang="en-US" sz="4400" dirty="0"/>
          </a:p>
        </p:txBody>
      </p:sp>
      <p:sp>
        <p:nvSpPr>
          <p:cNvPr id="32" name="TextBox 31"/>
          <p:cNvSpPr txBox="1"/>
          <p:nvPr/>
        </p:nvSpPr>
        <p:spPr>
          <a:xfrm>
            <a:off x="7346250" y="1963434"/>
            <a:ext cx="1707445" cy="323165"/>
          </a:xfrm>
          <a:prstGeom prst="rect">
            <a:avLst/>
          </a:prstGeom>
          <a:noFill/>
        </p:spPr>
        <p:txBody>
          <a:bodyPr wrap="square" rtlCol="0">
            <a:spAutoFit/>
          </a:bodyPr>
          <a:lstStyle/>
          <a:p>
            <a:r>
              <a:rPr lang="en-US" sz="1500" b="1" dirty="0" smtClean="0">
                <a:solidFill>
                  <a:schemeClr val="bg1"/>
                </a:solidFill>
                <a:latin typeface="Century Gothic"/>
                <a:cs typeface="Century Gothic"/>
              </a:rPr>
              <a:t>VIDEO PLAYS</a:t>
            </a:r>
            <a:endParaRPr lang="en-US" sz="1500" b="1" dirty="0">
              <a:solidFill>
                <a:schemeClr val="bg1"/>
              </a:solidFill>
              <a:latin typeface="Century Gothic"/>
              <a:cs typeface="Century Gothic"/>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3484" y="3245555"/>
            <a:ext cx="1597933" cy="2652889"/>
          </a:xfrm>
          <a:prstGeom prst="rect">
            <a:avLst/>
          </a:prstGeom>
        </p:spPr>
      </p:pic>
      <p:pic>
        <p:nvPicPr>
          <p:cNvPr id="33" name="H0014(Gold_iPhone6plus).png"/>
          <p:cNvPicPr/>
          <p:nvPr/>
        </p:nvPicPr>
        <p:blipFill>
          <a:blip r:embed="rId3" cstate="screen">
            <a:extLst>
              <a:ext uri="{28A0092B-C50C-407E-A947-70E740481C1C}">
                <a14:useLocalDpi xmlns:a14="http://schemas.microsoft.com/office/drawing/2010/main"/>
              </a:ext>
            </a:extLst>
          </a:blip>
          <a:srcRect/>
          <a:stretch>
            <a:fillRect/>
          </a:stretch>
        </p:blipFill>
        <p:spPr>
          <a:xfrm>
            <a:off x="6576448" y="2715932"/>
            <a:ext cx="1845061" cy="3436084"/>
          </a:xfrm>
          <a:prstGeom prst="rect">
            <a:avLst/>
          </a:prstGeom>
          <a:ln w="12700">
            <a:miter lim="400000"/>
          </a:ln>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6350" y="3048002"/>
            <a:ext cx="1597934" cy="2695222"/>
          </a:xfrm>
          <a:prstGeom prst="rect">
            <a:avLst/>
          </a:prstGeom>
        </p:spPr>
      </p:pic>
    </p:spTree>
    <p:extLst>
      <p:ext uri="{BB962C8B-B14F-4D97-AF65-F5344CB8AC3E}">
        <p14:creationId xmlns:p14="http://schemas.microsoft.com/office/powerpoint/2010/main" val="18562599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p:nvPr/>
        </p:nvSpPr>
        <p:spPr bwMode="auto">
          <a:xfrm>
            <a:off x="-1030111" y="2695210"/>
            <a:ext cx="3372556" cy="691444"/>
          </a:xfrm>
          <a:prstGeom prst="rect">
            <a:avLst/>
          </a:prstGeom>
          <a:solidFill>
            <a:schemeClr val="bg2">
              <a:lumMod val="75000"/>
            </a:schemeClr>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a:ln>
                <a:noFill/>
              </a:ln>
              <a:solidFill>
                <a:srgbClr val="000000"/>
              </a:solidFill>
              <a:effectLst/>
              <a:latin typeface="Helvetica Light" charset="0"/>
              <a:ea typeface="ＭＳ Ｐゴシック" charset="0"/>
              <a:cs typeface="Helvetica Light" charset="0"/>
              <a:sym typeface="Helvetica Light" charset="0"/>
            </a:endParaRPr>
          </a:p>
        </p:txBody>
      </p:sp>
      <p:sp>
        <p:nvSpPr>
          <p:cNvPr id="21" name="TextBox 20"/>
          <p:cNvSpPr txBox="1"/>
          <p:nvPr/>
        </p:nvSpPr>
        <p:spPr>
          <a:xfrm>
            <a:off x="8472119" y="295034"/>
            <a:ext cx="284052" cy="307777"/>
          </a:xfrm>
          <a:prstGeom prst="rect">
            <a:avLst/>
          </a:prstGeom>
          <a:noFill/>
        </p:spPr>
        <p:txBody>
          <a:bodyPr wrap="none" rtlCol="0">
            <a:spAutoFit/>
          </a:bodyPr>
          <a:lstStyle/>
          <a:p>
            <a:r>
              <a:rPr lang="en-US" sz="1400" dirty="0">
                <a:solidFill>
                  <a:schemeClr val="bg1"/>
                </a:solidFill>
                <a:latin typeface="Century Gothic"/>
                <a:cs typeface="Century Gothic"/>
              </a:rPr>
              <a:t>6</a:t>
            </a:r>
          </a:p>
        </p:txBody>
      </p:sp>
      <p:pic>
        <p:nvPicPr>
          <p:cNvPr id="2" name="Picture 1"/>
          <p:cNvPicPr>
            <a:picLocks noChangeAspect="1"/>
          </p:cNvPicPr>
          <p:nvPr/>
        </p:nvPicPr>
        <p:blipFill>
          <a:blip r:embed="rId3"/>
          <a:stretch>
            <a:fillRect/>
          </a:stretch>
        </p:blipFill>
        <p:spPr>
          <a:xfrm>
            <a:off x="244018" y="239889"/>
            <a:ext cx="1669415" cy="1617246"/>
          </a:xfrm>
          <a:prstGeom prst="rect">
            <a:avLst/>
          </a:prstGeom>
        </p:spPr>
      </p:pic>
      <p:sp>
        <p:nvSpPr>
          <p:cNvPr id="8" name="Oval 7"/>
          <p:cNvSpPr/>
          <p:nvPr/>
        </p:nvSpPr>
        <p:spPr bwMode="auto">
          <a:xfrm>
            <a:off x="1961446" y="2370656"/>
            <a:ext cx="1495778" cy="1495778"/>
          </a:xfrm>
          <a:prstGeom prst="ellipse">
            <a:avLst/>
          </a:prstGeom>
          <a:solidFill>
            <a:schemeClr val="bg2">
              <a:lumMod val="75000"/>
            </a:schemeClr>
          </a:solidFill>
          <a:ln w="63500" cap="flat" cmpd="sng" algn="ctr">
            <a:solidFill>
              <a:schemeClr val="bg1"/>
            </a:solid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1" i="1" u="none" strike="noStrike" cap="none" normalizeH="0" baseline="0" dirty="0">
              <a:ln>
                <a:noFill/>
              </a:ln>
              <a:solidFill>
                <a:schemeClr val="bg1">
                  <a:lumMod val="95000"/>
                </a:schemeClr>
              </a:solidFill>
              <a:effectLst/>
              <a:latin typeface="Century Gothic"/>
              <a:ea typeface="ＭＳ Ｐゴシック" charset="0"/>
              <a:cs typeface="Century Gothic"/>
              <a:sym typeface="Helvetica Light" charset="0"/>
            </a:endParaRPr>
          </a:p>
        </p:txBody>
      </p:sp>
      <p:sp>
        <p:nvSpPr>
          <p:cNvPr id="9" name="TextBox 8"/>
          <p:cNvSpPr txBox="1"/>
          <p:nvPr/>
        </p:nvSpPr>
        <p:spPr>
          <a:xfrm>
            <a:off x="1594556" y="2560583"/>
            <a:ext cx="2243665" cy="1384995"/>
          </a:xfrm>
          <a:prstGeom prst="rect">
            <a:avLst/>
          </a:prstGeom>
          <a:noFill/>
        </p:spPr>
        <p:txBody>
          <a:bodyPr wrap="square" rtlCol="0">
            <a:spAutoFit/>
          </a:bodyPr>
          <a:lstStyle/>
          <a:p>
            <a:r>
              <a:rPr lang="en-US" sz="4000" b="1" i="1" dirty="0" smtClean="0">
                <a:solidFill>
                  <a:schemeClr val="bg1">
                    <a:lumMod val="95000"/>
                  </a:schemeClr>
                </a:solidFill>
                <a:latin typeface="Century Gothic"/>
                <a:cs typeface="Century Gothic"/>
              </a:rPr>
              <a:t>7800</a:t>
            </a:r>
            <a:endParaRPr lang="en-US" sz="4000" b="1" i="1" dirty="0">
              <a:solidFill>
                <a:schemeClr val="bg1">
                  <a:lumMod val="95000"/>
                </a:schemeClr>
              </a:solidFill>
              <a:latin typeface="Century Gothic"/>
              <a:cs typeface="Century Gothic"/>
            </a:endParaRPr>
          </a:p>
          <a:p>
            <a:endParaRPr lang="en-US" sz="4200" dirty="0"/>
          </a:p>
        </p:txBody>
      </p:sp>
      <p:sp>
        <p:nvSpPr>
          <p:cNvPr id="10" name="TextBox 9"/>
          <p:cNvSpPr txBox="1"/>
          <p:nvPr/>
        </p:nvSpPr>
        <p:spPr>
          <a:xfrm>
            <a:off x="1930481" y="3131821"/>
            <a:ext cx="1506993" cy="600164"/>
          </a:xfrm>
          <a:prstGeom prst="rect">
            <a:avLst/>
          </a:prstGeom>
          <a:noFill/>
        </p:spPr>
        <p:txBody>
          <a:bodyPr wrap="square" rtlCol="0">
            <a:spAutoFit/>
          </a:bodyPr>
          <a:lstStyle/>
          <a:p>
            <a:r>
              <a:rPr lang="en-US" sz="1800" b="1" dirty="0" smtClean="0">
                <a:solidFill>
                  <a:schemeClr val="bg1"/>
                </a:solidFill>
                <a:latin typeface="Century Gothic"/>
                <a:cs typeface="Century Gothic"/>
              </a:rPr>
              <a:t>7-Eleven</a:t>
            </a:r>
          </a:p>
          <a:p>
            <a:r>
              <a:rPr lang="en-US" sz="1500" b="1" dirty="0" smtClean="0">
                <a:solidFill>
                  <a:schemeClr val="bg1"/>
                </a:solidFill>
                <a:latin typeface="Century Gothic"/>
                <a:cs typeface="Century Gothic"/>
              </a:rPr>
              <a:t>Stores</a:t>
            </a:r>
            <a:endParaRPr lang="en-US" sz="1500" b="1" dirty="0">
              <a:solidFill>
                <a:schemeClr val="bg1"/>
              </a:solidFill>
              <a:latin typeface="Century Gothic"/>
              <a:cs typeface="Century Gothic"/>
            </a:endParaRPr>
          </a:p>
        </p:txBody>
      </p:sp>
      <p:sp>
        <p:nvSpPr>
          <p:cNvPr id="13" name="TextBox 12"/>
          <p:cNvSpPr txBox="1"/>
          <p:nvPr/>
        </p:nvSpPr>
        <p:spPr>
          <a:xfrm>
            <a:off x="-155223" y="2839983"/>
            <a:ext cx="2243665" cy="369332"/>
          </a:xfrm>
          <a:prstGeom prst="rect">
            <a:avLst/>
          </a:prstGeom>
          <a:noFill/>
        </p:spPr>
        <p:txBody>
          <a:bodyPr wrap="square" rtlCol="0">
            <a:spAutoFit/>
          </a:bodyPr>
          <a:lstStyle/>
          <a:p>
            <a:r>
              <a:rPr lang="en-US" sz="1800" b="1" i="1" dirty="0" smtClean="0">
                <a:solidFill>
                  <a:schemeClr val="bg1">
                    <a:lumMod val="95000"/>
                  </a:schemeClr>
                </a:solidFill>
                <a:latin typeface="Century Gothic"/>
                <a:cs typeface="Century Gothic"/>
              </a:rPr>
              <a:t>Redeemable in</a:t>
            </a:r>
            <a:endParaRPr lang="en-US" sz="1800" dirty="0"/>
          </a:p>
        </p:txBody>
      </p:sp>
      <p:sp>
        <p:nvSpPr>
          <p:cNvPr id="14" name="Rectangle 13"/>
          <p:cNvSpPr/>
          <p:nvPr/>
        </p:nvSpPr>
        <p:spPr bwMode="auto">
          <a:xfrm>
            <a:off x="1368780" y="3990616"/>
            <a:ext cx="5559776" cy="691444"/>
          </a:xfrm>
          <a:prstGeom prst="rect">
            <a:avLst/>
          </a:prstGeom>
          <a:solidFill>
            <a:schemeClr val="bg2">
              <a:lumMod val="75000"/>
            </a:schemeClr>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a:ln>
                <a:noFill/>
              </a:ln>
              <a:solidFill>
                <a:srgbClr val="000000"/>
              </a:solidFill>
              <a:effectLst/>
              <a:latin typeface="Helvetica Light" charset="0"/>
              <a:ea typeface="ＭＳ Ｐゴシック" charset="0"/>
              <a:cs typeface="Helvetica Light" charset="0"/>
              <a:sym typeface="Helvetica Light" charset="0"/>
            </a:endParaRPr>
          </a:p>
        </p:txBody>
      </p:sp>
      <p:sp>
        <p:nvSpPr>
          <p:cNvPr id="15" name="Oval 14"/>
          <p:cNvSpPr/>
          <p:nvPr/>
        </p:nvSpPr>
        <p:spPr bwMode="auto">
          <a:xfrm>
            <a:off x="451556" y="3581396"/>
            <a:ext cx="1495778" cy="1495778"/>
          </a:xfrm>
          <a:prstGeom prst="ellipse">
            <a:avLst/>
          </a:prstGeom>
          <a:solidFill>
            <a:schemeClr val="bg2">
              <a:lumMod val="75000"/>
            </a:schemeClr>
          </a:solidFill>
          <a:ln w="63500" cap="flat" cmpd="sng" algn="ctr">
            <a:solidFill>
              <a:schemeClr val="bg1"/>
            </a:solid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1" i="1" u="none" strike="noStrike" cap="none" normalizeH="0" baseline="0" dirty="0">
              <a:ln>
                <a:noFill/>
              </a:ln>
              <a:solidFill>
                <a:schemeClr val="bg1">
                  <a:lumMod val="95000"/>
                </a:schemeClr>
              </a:solidFill>
              <a:effectLst/>
              <a:latin typeface="Century Gothic"/>
              <a:ea typeface="ＭＳ Ｐゴシック" charset="0"/>
              <a:cs typeface="Century Gothic"/>
              <a:sym typeface="Helvetica Light" charset="0"/>
            </a:endParaRPr>
          </a:p>
        </p:txBody>
      </p:sp>
      <p:sp>
        <p:nvSpPr>
          <p:cNvPr id="16" name="TextBox 15"/>
          <p:cNvSpPr txBox="1"/>
          <p:nvPr/>
        </p:nvSpPr>
        <p:spPr>
          <a:xfrm>
            <a:off x="56444" y="3728990"/>
            <a:ext cx="2243665" cy="707886"/>
          </a:xfrm>
          <a:prstGeom prst="rect">
            <a:avLst/>
          </a:prstGeom>
          <a:noFill/>
        </p:spPr>
        <p:txBody>
          <a:bodyPr wrap="square" rtlCol="0">
            <a:spAutoFit/>
          </a:bodyPr>
          <a:lstStyle/>
          <a:p>
            <a:r>
              <a:rPr lang="en-US" sz="4000" b="1" i="1" dirty="0" smtClean="0">
                <a:solidFill>
                  <a:schemeClr val="bg1">
                    <a:lumMod val="95000"/>
                  </a:schemeClr>
                </a:solidFill>
                <a:latin typeface="Century Gothic"/>
                <a:cs typeface="Century Gothic"/>
              </a:rPr>
              <a:t>62%</a:t>
            </a:r>
            <a:endParaRPr lang="en-US" sz="4200" dirty="0"/>
          </a:p>
        </p:txBody>
      </p:sp>
      <p:sp>
        <p:nvSpPr>
          <p:cNvPr id="19" name="TextBox 18"/>
          <p:cNvSpPr txBox="1"/>
          <p:nvPr/>
        </p:nvSpPr>
        <p:spPr>
          <a:xfrm>
            <a:off x="420592" y="4328449"/>
            <a:ext cx="1506993" cy="646331"/>
          </a:xfrm>
          <a:prstGeom prst="rect">
            <a:avLst/>
          </a:prstGeom>
          <a:noFill/>
        </p:spPr>
        <p:txBody>
          <a:bodyPr wrap="square" rtlCol="0">
            <a:spAutoFit/>
          </a:bodyPr>
          <a:lstStyle/>
          <a:p>
            <a:r>
              <a:rPr lang="en-US" sz="1800" b="1" dirty="0" smtClean="0">
                <a:solidFill>
                  <a:schemeClr val="bg1"/>
                </a:solidFill>
                <a:latin typeface="Century Gothic"/>
                <a:cs typeface="Century Gothic"/>
              </a:rPr>
              <a:t>Of Lottery</a:t>
            </a:r>
          </a:p>
          <a:p>
            <a:r>
              <a:rPr lang="en-US" sz="1800" b="1" dirty="0" smtClean="0">
                <a:solidFill>
                  <a:schemeClr val="bg1"/>
                </a:solidFill>
                <a:latin typeface="Century Gothic"/>
                <a:cs typeface="Century Gothic"/>
              </a:rPr>
              <a:t>Players</a:t>
            </a:r>
            <a:endParaRPr lang="en-US" sz="1800" b="1" dirty="0">
              <a:solidFill>
                <a:schemeClr val="bg1"/>
              </a:solidFill>
              <a:latin typeface="Century Gothic"/>
              <a:cs typeface="Century Gothic"/>
            </a:endParaRPr>
          </a:p>
        </p:txBody>
      </p:sp>
      <p:sp>
        <p:nvSpPr>
          <p:cNvPr id="20" name="TextBox 19"/>
          <p:cNvSpPr txBox="1"/>
          <p:nvPr/>
        </p:nvSpPr>
        <p:spPr>
          <a:xfrm>
            <a:off x="1933222" y="4149500"/>
            <a:ext cx="4222044" cy="369332"/>
          </a:xfrm>
          <a:prstGeom prst="rect">
            <a:avLst/>
          </a:prstGeom>
          <a:noFill/>
        </p:spPr>
        <p:txBody>
          <a:bodyPr wrap="square" rtlCol="0">
            <a:spAutoFit/>
          </a:bodyPr>
          <a:lstStyle/>
          <a:p>
            <a:r>
              <a:rPr lang="en-US" sz="1800" b="1" i="1" dirty="0" smtClean="0">
                <a:solidFill>
                  <a:srgbClr val="FFFFFF"/>
                </a:solidFill>
                <a:latin typeface="Century Gothic"/>
                <a:cs typeface="Century Gothic"/>
              </a:rPr>
              <a:t>buy </a:t>
            </a:r>
            <a:r>
              <a:rPr lang="en-US" sz="1800" b="1" i="1" dirty="0">
                <a:solidFill>
                  <a:srgbClr val="FFFFFF"/>
                </a:solidFill>
                <a:latin typeface="Century Gothic"/>
                <a:cs typeface="Century Gothic"/>
              </a:rPr>
              <a:t>tickets </a:t>
            </a:r>
            <a:r>
              <a:rPr lang="en-US" sz="1800" b="1" i="1" dirty="0" smtClean="0">
                <a:solidFill>
                  <a:srgbClr val="FFFFFF"/>
                </a:solidFill>
                <a:latin typeface="Century Gothic"/>
                <a:cs typeface="Century Gothic"/>
              </a:rPr>
              <a:t>at convenience </a:t>
            </a:r>
            <a:r>
              <a:rPr lang="en-US" sz="1800" b="1" i="1" dirty="0">
                <a:solidFill>
                  <a:srgbClr val="FFFFFF"/>
                </a:solidFill>
                <a:latin typeface="Century Gothic"/>
                <a:cs typeface="Century Gothic"/>
              </a:rPr>
              <a:t>stores </a:t>
            </a:r>
            <a:endParaRPr lang="en-US" sz="1800" b="1" i="1" dirty="0">
              <a:solidFill>
                <a:srgbClr val="FFFFFF"/>
              </a:solidFill>
            </a:endParaRPr>
          </a:p>
        </p:txBody>
      </p:sp>
      <p:sp>
        <p:nvSpPr>
          <p:cNvPr id="22" name="Rectangle 21"/>
          <p:cNvSpPr/>
          <p:nvPr/>
        </p:nvSpPr>
        <p:spPr bwMode="auto">
          <a:xfrm>
            <a:off x="-550334" y="5300131"/>
            <a:ext cx="7521223" cy="691444"/>
          </a:xfrm>
          <a:prstGeom prst="rect">
            <a:avLst/>
          </a:prstGeom>
          <a:solidFill>
            <a:schemeClr val="bg2">
              <a:lumMod val="75000"/>
            </a:schemeClr>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0" i="0" u="none" strike="noStrike" cap="none" normalizeH="0" baseline="0" dirty="0">
              <a:ln>
                <a:noFill/>
              </a:ln>
              <a:solidFill>
                <a:srgbClr val="000000"/>
              </a:solidFill>
              <a:effectLst/>
              <a:latin typeface="Helvetica Light" charset="0"/>
              <a:ea typeface="ＭＳ Ｐゴシック" charset="0"/>
              <a:cs typeface="Helvetica Light" charset="0"/>
              <a:sym typeface="Helvetica Light" charset="0"/>
            </a:endParaRPr>
          </a:p>
        </p:txBody>
      </p:sp>
      <p:sp>
        <p:nvSpPr>
          <p:cNvPr id="23" name="Oval 22"/>
          <p:cNvSpPr/>
          <p:nvPr/>
        </p:nvSpPr>
        <p:spPr bwMode="auto">
          <a:xfrm>
            <a:off x="1890890" y="4792133"/>
            <a:ext cx="1495778" cy="1495778"/>
          </a:xfrm>
          <a:prstGeom prst="ellipse">
            <a:avLst/>
          </a:prstGeom>
          <a:solidFill>
            <a:schemeClr val="bg2">
              <a:lumMod val="75000"/>
            </a:schemeClr>
          </a:solidFill>
          <a:ln w="63500" cap="flat" cmpd="sng" algn="ctr">
            <a:solidFill>
              <a:schemeClr val="bg1"/>
            </a:solid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1" i="1" u="none" strike="noStrike" cap="none" normalizeH="0" baseline="0" dirty="0">
              <a:ln>
                <a:noFill/>
              </a:ln>
              <a:solidFill>
                <a:schemeClr val="bg1">
                  <a:lumMod val="95000"/>
                </a:schemeClr>
              </a:solidFill>
              <a:effectLst/>
              <a:latin typeface="Century Gothic"/>
              <a:ea typeface="ＭＳ Ｐゴシック" charset="0"/>
              <a:cs typeface="Century Gothic"/>
              <a:sym typeface="Helvetica Light" charset="0"/>
            </a:endParaRPr>
          </a:p>
        </p:txBody>
      </p:sp>
      <p:sp>
        <p:nvSpPr>
          <p:cNvPr id="26" name="TextBox 25"/>
          <p:cNvSpPr txBox="1"/>
          <p:nvPr/>
        </p:nvSpPr>
        <p:spPr>
          <a:xfrm>
            <a:off x="-1030109" y="5444904"/>
            <a:ext cx="4222044" cy="369332"/>
          </a:xfrm>
          <a:prstGeom prst="rect">
            <a:avLst/>
          </a:prstGeom>
          <a:noFill/>
        </p:spPr>
        <p:txBody>
          <a:bodyPr wrap="square" rtlCol="0">
            <a:spAutoFit/>
          </a:bodyPr>
          <a:lstStyle/>
          <a:p>
            <a:r>
              <a:rPr lang="en-US" sz="1800" b="1" i="1" dirty="0" smtClean="0">
                <a:solidFill>
                  <a:srgbClr val="FFFFFF"/>
                </a:solidFill>
                <a:latin typeface="Century Gothic"/>
                <a:cs typeface="Century Gothic"/>
              </a:rPr>
              <a:t>And spend</a:t>
            </a:r>
            <a:endParaRPr lang="en-US" sz="1800" b="1" i="1" dirty="0">
              <a:solidFill>
                <a:srgbClr val="FFFFFF"/>
              </a:solidFill>
            </a:endParaRPr>
          </a:p>
        </p:txBody>
      </p:sp>
      <p:sp>
        <p:nvSpPr>
          <p:cNvPr id="27" name="TextBox 26"/>
          <p:cNvSpPr txBox="1"/>
          <p:nvPr/>
        </p:nvSpPr>
        <p:spPr>
          <a:xfrm>
            <a:off x="1461912" y="5017221"/>
            <a:ext cx="2243665" cy="778675"/>
          </a:xfrm>
          <a:prstGeom prst="rect">
            <a:avLst/>
          </a:prstGeom>
          <a:noFill/>
        </p:spPr>
        <p:txBody>
          <a:bodyPr wrap="square" rtlCol="0">
            <a:spAutoFit/>
          </a:bodyPr>
          <a:lstStyle/>
          <a:p>
            <a:r>
              <a:rPr lang="en-US" sz="4000" b="1" i="1" dirty="0" smtClean="0">
                <a:solidFill>
                  <a:schemeClr val="bg1">
                    <a:lumMod val="95000"/>
                  </a:schemeClr>
                </a:solidFill>
                <a:latin typeface="Century Gothic"/>
                <a:cs typeface="Century Gothic"/>
              </a:rPr>
              <a:t>65%</a:t>
            </a:r>
            <a:endParaRPr lang="en-US" sz="4200" dirty="0"/>
          </a:p>
        </p:txBody>
      </p:sp>
      <p:sp>
        <p:nvSpPr>
          <p:cNvPr id="28" name="TextBox 27"/>
          <p:cNvSpPr txBox="1"/>
          <p:nvPr/>
        </p:nvSpPr>
        <p:spPr>
          <a:xfrm>
            <a:off x="1840172" y="5567408"/>
            <a:ext cx="1506993" cy="461665"/>
          </a:xfrm>
          <a:prstGeom prst="rect">
            <a:avLst/>
          </a:prstGeom>
          <a:noFill/>
        </p:spPr>
        <p:txBody>
          <a:bodyPr wrap="square" rtlCol="0">
            <a:spAutoFit/>
          </a:bodyPr>
          <a:lstStyle/>
          <a:p>
            <a:r>
              <a:rPr lang="en-US" sz="2400" b="1" dirty="0" smtClean="0">
                <a:solidFill>
                  <a:schemeClr val="bg1"/>
                </a:solidFill>
                <a:latin typeface="Century Gothic"/>
                <a:cs typeface="Century Gothic"/>
              </a:rPr>
              <a:t>More</a:t>
            </a:r>
            <a:endParaRPr lang="en-US" sz="2400" b="1" dirty="0">
              <a:solidFill>
                <a:schemeClr val="bg1"/>
              </a:solidFill>
              <a:latin typeface="Century Gothic"/>
              <a:cs typeface="Century Gothic"/>
            </a:endParaRPr>
          </a:p>
        </p:txBody>
      </p:sp>
      <p:sp>
        <p:nvSpPr>
          <p:cNvPr id="29" name="TextBox 28"/>
          <p:cNvSpPr txBox="1"/>
          <p:nvPr/>
        </p:nvSpPr>
        <p:spPr>
          <a:xfrm>
            <a:off x="2760137" y="5444903"/>
            <a:ext cx="4222044" cy="369332"/>
          </a:xfrm>
          <a:prstGeom prst="rect">
            <a:avLst/>
          </a:prstGeom>
          <a:noFill/>
        </p:spPr>
        <p:txBody>
          <a:bodyPr wrap="square" rtlCol="0">
            <a:spAutoFit/>
          </a:bodyPr>
          <a:lstStyle/>
          <a:p>
            <a:r>
              <a:rPr lang="en-US" sz="1800" b="1" i="1" dirty="0">
                <a:solidFill>
                  <a:srgbClr val="FFFFFF"/>
                </a:solidFill>
                <a:latin typeface="Century Gothic"/>
                <a:cs typeface="Century Gothic"/>
              </a:rPr>
              <a:t>than non-lottery players </a:t>
            </a:r>
            <a:endParaRPr lang="en-US" sz="1800" b="1" i="1" dirty="0">
              <a:solidFill>
                <a:srgbClr val="FFFFFF"/>
              </a:solidFill>
            </a:endParaRPr>
          </a:p>
        </p:txBody>
      </p:sp>
      <p:pic>
        <p:nvPicPr>
          <p:cNvPr id="11" name="Picture 10" descr="7-11-on-pho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6409" y="1312334"/>
            <a:ext cx="2581702" cy="4893279"/>
          </a:xfrm>
          <a:prstGeom prst="rect">
            <a:avLst/>
          </a:prstGeom>
        </p:spPr>
      </p:pic>
      <p:sp>
        <p:nvSpPr>
          <p:cNvPr id="17" name="TextBox 16"/>
          <p:cNvSpPr txBox="1"/>
          <p:nvPr/>
        </p:nvSpPr>
        <p:spPr>
          <a:xfrm>
            <a:off x="2017888" y="846666"/>
            <a:ext cx="6928555" cy="553998"/>
          </a:xfrm>
          <a:prstGeom prst="rect">
            <a:avLst/>
          </a:prstGeom>
          <a:noFill/>
        </p:spPr>
        <p:txBody>
          <a:bodyPr wrap="square" rtlCol="0">
            <a:spAutoFit/>
          </a:bodyPr>
          <a:lstStyle/>
          <a:p>
            <a:pPr algn="l">
              <a:spcAft>
                <a:spcPts val="300"/>
              </a:spcAft>
              <a:buClr>
                <a:srgbClr val="129DEB"/>
              </a:buClr>
              <a:buSzPct val="120000"/>
            </a:pPr>
            <a:r>
              <a:rPr lang="en-US" sz="1450" b="1" dirty="0">
                <a:latin typeface="Century Gothic"/>
                <a:cs typeface="Century Gothic"/>
              </a:rPr>
              <a:t>LotteryHUB </a:t>
            </a:r>
            <a:r>
              <a:rPr lang="en-US" sz="1450" b="1" dirty="0" smtClean="0">
                <a:latin typeface="Century Gothic"/>
                <a:cs typeface="Century Gothic"/>
              </a:rPr>
              <a:t>teamed </a:t>
            </a:r>
            <a:r>
              <a:rPr lang="en-US" sz="1450" b="1" dirty="0">
                <a:latin typeface="Century Gothic"/>
                <a:cs typeface="Century Gothic"/>
              </a:rPr>
              <a:t>with 7-Eleven in a national campaign offering buy-one-get-one-free coupons for Arriba energy </a:t>
            </a:r>
            <a:r>
              <a:rPr lang="en-US" sz="1450" b="1" dirty="0" smtClean="0">
                <a:latin typeface="Century Gothic"/>
                <a:cs typeface="Century Gothic"/>
              </a:rPr>
              <a:t>drinks</a:t>
            </a:r>
            <a:endParaRPr lang="en-US" sz="1450" b="1" dirty="0">
              <a:latin typeface="Century Gothic"/>
              <a:cs typeface="Century Gothic"/>
            </a:endParaRPr>
          </a:p>
        </p:txBody>
      </p:sp>
      <p:sp>
        <p:nvSpPr>
          <p:cNvPr id="4" name="Rectangle 3"/>
          <p:cNvSpPr/>
          <p:nvPr/>
        </p:nvSpPr>
        <p:spPr>
          <a:xfrm>
            <a:off x="3499557" y="1634954"/>
            <a:ext cx="3047999" cy="2031325"/>
          </a:xfrm>
          <a:prstGeom prst="rect">
            <a:avLst/>
          </a:prstGeom>
        </p:spPr>
        <p:txBody>
          <a:bodyPr wrap="square">
            <a:spAutoFit/>
          </a:bodyPr>
          <a:lstStyle/>
          <a:p>
            <a:pPr marL="174625" indent="-174625" algn="l">
              <a:spcAft>
                <a:spcPts val="300"/>
              </a:spcAft>
              <a:buClr>
                <a:srgbClr val="129DEB"/>
              </a:buClr>
              <a:buSzPct val="120000"/>
              <a:buFont typeface="Arial" panose="020B0604020202020204" pitchFamily="34" charset="0"/>
              <a:buChar char="•"/>
            </a:pPr>
            <a:r>
              <a:rPr lang="en-US" sz="1400" b="1" dirty="0">
                <a:latin typeface="Century Gothic"/>
                <a:cs typeface="Century Gothic"/>
              </a:rPr>
              <a:t>7-Eleven stores make up the largest network of lottery retailers </a:t>
            </a:r>
            <a:r>
              <a:rPr lang="en-US" sz="1400" dirty="0">
                <a:latin typeface="Century Gothic"/>
                <a:cs typeface="Century Gothic"/>
              </a:rPr>
              <a:t>in the nation and by combining forces with </a:t>
            </a:r>
            <a:r>
              <a:rPr lang="en-US" sz="1400" dirty="0" smtClean="0">
                <a:latin typeface="Century Gothic"/>
                <a:cs typeface="Century Gothic"/>
              </a:rPr>
              <a:t>Lottery-HUB’s digital couponing and communications </a:t>
            </a:r>
            <a:r>
              <a:rPr lang="en-US" sz="1400" dirty="0">
                <a:latin typeface="Century Gothic"/>
                <a:cs typeface="Century Gothic"/>
              </a:rPr>
              <a:t>platform, our goal is to </a:t>
            </a:r>
            <a:r>
              <a:rPr lang="en-US" sz="1400" b="1" dirty="0">
                <a:latin typeface="Century Gothic"/>
                <a:cs typeface="Century Gothic"/>
              </a:rPr>
              <a:t>further reinforce lottery player engagement through compelling content</a:t>
            </a:r>
          </a:p>
        </p:txBody>
      </p:sp>
    </p:spTree>
    <p:extLst>
      <p:ext uri="{BB962C8B-B14F-4D97-AF65-F5344CB8AC3E}">
        <p14:creationId xmlns:p14="http://schemas.microsoft.com/office/powerpoint/2010/main" val="28622543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TextBox 16"/>
          <p:cNvSpPr txBox="1"/>
          <p:nvPr/>
        </p:nvSpPr>
        <p:spPr>
          <a:xfrm>
            <a:off x="3084440" y="773669"/>
            <a:ext cx="6116003" cy="1323439"/>
          </a:xfrm>
          <a:prstGeom prst="rect">
            <a:avLst/>
          </a:prstGeom>
          <a:noFill/>
        </p:spPr>
        <p:txBody>
          <a:bodyPr wrap="square" rtlCol="0">
            <a:spAutoFit/>
          </a:bodyPr>
          <a:lstStyle/>
          <a:p>
            <a:pPr marL="174625" indent="-174625" algn="l">
              <a:spcAft>
                <a:spcPts val="600"/>
              </a:spcAft>
              <a:buClr>
                <a:srgbClr val="129DEB"/>
              </a:buClr>
              <a:buSzPct val="120000"/>
              <a:buFont typeface="Arial" panose="020B0604020202020204" pitchFamily="34" charset="0"/>
              <a:buChar char="•"/>
            </a:pPr>
            <a:r>
              <a:rPr lang="en-US" sz="1500" b="1" dirty="0" smtClean="0">
                <a:latin typeface="Century Gothic"/>
                <a:cs typeface="Century Gothic"/>
              </a:rPr>
              <a:t>Leveraging </a:t>
            </a:r>
            <a:r>
              <a:rPr lang="en-US" sz="1500" b="1" dirty="0">
                <a:latin typeface="Century Gothic"/>
                <a:cs typeface="Century Gothic"/>
              </a:rPr>
              <a:t>the </a:t>
            </a:r>
            <a:r>
              <a:rPr lang="en-US" sz="1500" b="1" dirty="0" err="1" smtClean="0">
                <a:latin typeface="Century Gothic"/>
                <a:cs typeface="Century Gothic"/>
              </a:rPr>
              <a:t>LotteryHUB</a:t>
            </a:r>
            <a:r>
              <a:rPr lang="en-US" sz="1500" b="1" dirty="0" smtClean="0">
                <a:latin typeface="Century Gothic"/>
                <a:cs typeface="Century Gothic"/>
              </a:rPr>
              <a:t> architecture </a:t>
            </a:r>
            <a:r>
              <a:rPr lang="en-US" sz="1500" dirty="0" smtClean="0">
                <a:latin typeface="Century Gothic"/>
                <a:cs typeface="Century Gothic"/>
              </a:rPr>
              <a:t>and launching a customized mobile app for the Wyoming Lottery in April  </a:t>
            </a:r>
          </a:p>
          <a:p>
            <a:pPr marL="174625" indent="-174625" algn="l">
              <a:spcAft>
                <a:spcPts val="600"/>
              </a:spcAft>
              <a:buClr>
                <a:srgbClr val="129DEB"/>
              </a:buClr>
              <a:buSzPct val="120000"/>
              <a:buFont typeface="Arial" panose="020B0604020202020204" pitchFamily="34" charset="0"/>
              <a:buChar char="•"/>
            </a:pPr>
            <a:r>
              <a:rPr lang="en-US" sz="1500" dirty="0" smtClean="0">
                <a:latin typeface="Century Gothic"/>
                <a:cs typeface="Century Gothic"/>
              </a:rPr>
              <a:t>The app will allow the lottery to provide its players with </a:t>
            </a:r>
            <a:br>
              <a:rPr lang="en-US" sz="1500" dirty="0" smtClean="0">
                <a:latin typeface="Century Gothic"/>
                <a:cs typeface="Century Gothic"/>
              </a:rPr>
            </a:br>
            <a:r>
              <a:rPr lang="en-US" sz="1500" b="1" dirty="0" smtClean="0">
                <a:latin typeface="Century Gothic"/>
                <a:cs typeface="Century Gothic"/>
              </a:rPr>
              <a:t>unique content and customized brand experience</a:t>
            </a:r>
            <a:r>
              <a:rPr lang="en-US" sz="1500" dirty="0" smtClean="0">
                <a:latin typeface="Century Gothic"/>
                <a:cs typeface="Century Gothic"/>
              </a:rPr>
              <a:t> for Mega Millions, Powerball and their unique Cowboy Draw game</a:t>
            </a:r>
            <a:endParaRPr lang="en-US" sz="1500" dirty="0">
              <a:latin typeface="Century Gothic"/>
              <a:cs typeface="Century Gothic"/>
            </a:endParaRPr>
          </a:p>
        </p:txBody>
      </p:sp>
      <p:sp>
        <p:nvSpPr>
          <p:cNvPr id="21" name="TextBox 20"/>
          <p:cNvSpPr txBox="1"/>
          <p:nvPr/>
        </p:nvSpPr>
        <p:spPr>
          <a:xfrm>
            <a:off x="8472119" y="295034"/>
            <a:ext cx="284052" cy="307777"/>
          </a:xfrm>
          <a:prstGeom prst="rect">
            <a:avLst/>
          </a:prstGeom>
          <a:noFill/>
        </p:spPr>
        <p:txBody>
          <a:bodyPr wrap="none" rtlCol="0">
            <a:spAutoFit/>
          </a:bodyPr>
          <a:lstStyle/>
          <a:p>
            <a:r>
              <a:rPr lang="en-US" sz="1400" dirty="0">
                <a:solidFill>
                  <a:schemeClr val="bg1"/>
                </a:solidFill>
                <a:latin typeface="Century Gothic"/>
                <a:cs typeface="Century Gothic"/>
              </a:rPr>
              <a:t>7</a:t>
            </a:r>
          </a:p>
        </p:txBody>
      </p:sp>
      <p:pic>
        <p:nvPicPr>
          <p:cNvPr id="15" name="H0014(Gold_iPhone6plus).png"/>
          <p:cNvPicPr/>
          <p:nvPr/>
        </p:nvPicPr>
        <p:blipFill>
          <a:blip r:embed="rId3" cstate="screen">
            <a:extLst>
              <a:ext uri="{28A0092B-C50C-407E-A947-70E740481C1C}">
                <a14:useLocalDpi xmlns:a14="http://schemas.microsoft.com/office/drawing/2010/main"/>
              </a:ext>
            </a:extLst>
          </a:blip>
          <a:srcRect/>
          <a:stretch>
            <a:fillRect/>
          </a:stretch>
        </p:blipFill>
        <p:spPr>
          <a:xfrm>
            <a:off x="3861924" y="2356555"/>
            <a:ext cx="1957128" cy="3935689"/>
          </a:xfrm>
          <a:prstGeom prst="rect">
            <a:avLst/>
          </a:prstGeom>
          <a:ln w="12700">
            <a:miter lim="400000"/>
          </a:ln>
        </p:spPr>
      </p:pic>
      <p:pic>
        <p:nvPicPr>
          <p:cNvPr id="20" name="H0014(Gold_iPhone6plus).png"/>
          <p:cNvPicPr/>
          <p:nvPr/>
        </p:nvPicPr>
        <p:blipFill>
          <a:blip r:embed="rId4" cstate="screen">
            <a:extLst>
              <a:ext uri="{28A0092B-C50C-407E-A947-70E740481C1C}">
                <a14:useLocalDpi xmlns:a14="http://schemas.microsoft.com/office/drawing/2010/main"/>
              </a:ext>
            </a:extLst>
          </a:blip>
          <a:srcRect/>
          <a:stretch>
            <a:fillRect/>
          </a:stretch>
        </p:blipFill>
        <p:spPr>
          <a:xfrm>
            <a:off x="6223130" y="2233395"/>
            <a:ext cx="1947201" cy="3915726"/>
          </a:xfrm>
          <a:prstGeom prst="rect">
            <a:avLst/>
          </a:prstGeom>
          <a:ln w="12700">
            <a:miter lim="400000"/>
          </a:ln>
        </p:spPr>
      </p:pic>
      <p:pic>
        <p:nvPicPr>
          <p:cNvPr id="24" name="Picture 23" descr="IMG_3746 copy.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2535" y="2790549"/>
            <a:ext cx="1692416" cy="3053003"/>
          </a:xfrm>
          <a:prstGeom prst="rect">
            <a:avLst/>
          </a:prstGeom>
        </p:spPr>
      </p:pic>
      <p:pic>
        <p:nvPicPr>
          <p:cNvPr id="25" name="Picture 24" descr="IMG_3797.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63999" y="2689204"/>
            <a:ext cx="1660767" cy="3037519"/>
          </a:xfrm>
          <a:prstGeom prst="rect">
            <a:avLst/>
          </a:prstGeom>
        </p:spPr>
      </p:pic>
    </p:spTree>
    <p:extLst>
      <p:ext uri="{BB962C8B-B14F-4D97-AF65-F5344CB8AC3E}">
        <p14:creationId xmlns:p14="http://schemas.microsoft.com/office/powerpoint/2010/main" val="42715664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TextBox 16"/>
          <p:cNvSpPr txBox="1"/>
          <p:nvPr/>
        </p:nvSpPr>
        <p:spPr>
          <a:xfrm>
            <a:off x="2116665" y="986817"/>
            <a:ext cx="3443112" cy="2708434"/>
          </a:xfrm>
          <a:prstGeom prst="rect">
            <a:avLst/>
          </a:prstGeom>
          <a:noFill/>
        </p:spPr>
        <p:txBody>
          <a:bodyPr wrap="square" rtlCol="0">
            <a:spAutoFit/>
          </a:bodyPr>
          <a:lstStyle/>
          <a:p>
            <a:pPr marL="174625" indent="-174625" algn="l">
              <a:spcAft>
                <a:spcPts val="300"/>
              </a:spcAft>
              <a:buClr>
                <a:srgbClr val="129DEB"/>
              </a:buClr>
              <a:buSzPct val="120000"/>
              <a:buFont typeface="Arial" panose="020B0604020202020204" pitchFamily="34" charset="0"/>
              <a:buChar char="•"/>
            </a:pPr>
            <a:r>
              <a:rPr lang="en-US" sz="1500" b="1" dirty="0">
                <a:latin typeface="Century Gothic"/>
                <a:cs typeface="Century Gothic"/>
              </a:rPr>
              <a:t>Front Flip </a:t>
            </a:r>
            <a:r>
              <a:rPr lang="en-US" sz="1500" dirty="0">
                <a:latin typeface="Century Gothic"/>
                <a:cs typeface="Century Gothic"/>
              </a:rPr>
              <a:t>allows users to </a:t>
            </a:r>
            <a:r>
              <a:rPr lang="en-US" sz="1500" dirty="0" smtClean="0">
                <a:latin typeface="Century Gothic"/>
                <a:cs typeface="Century Gothic"/>
              </a:rPr>
              <a:t>sign</a:t>
            </a:r>
            <a:r>
              <a:rPr lang="en-US" sz="1500" dirty="0">
                <a:latin typeface="Century Gothic"/>
                <a:cs typeface="Century Gothic"/>
              </a:rPr>
              <a:t> </a:t>
            </a:r>
            <a:r>
              <a:rPr lang="en-US" sz="1500" dirty="0" smtClean="0">
                <a:latin typeface="Century Gothic"/>
                <a:cs typeface="Century Gothic"/>
              </a:rPr>
              <a:t>up </a:t>
            </a:r>
            <a:r>
              <a:rPr lang="en-US" sz="1500" dirty="0">
                <a:latin typeface="Century Gothic"/>
                <a:cs typeface="Century Gothic"/>
              </a:rPr>
              <a:t>for multiple </a:t>
            </a:r>
            <a:r>
              <a:rPr lang="en-US" sz="1500" dirty="0" smtClean="0">
                <a:latin typeface="Century Gothic"/>
                <a:cs typeface="Century Gothic"/>
              </a:rPr>
              <a:t>loyalty programs</a:t>
            </a:r>
            <a:r>
              <a:rPr lang="en-US" sz="1500" dirty="0">
                <a:latin typeface="Century Gothic"/>
                <a:cs typeface="Century Gothic"/>
              </a:rPr>
              <a:t>, receive gifts, earned reward programs, interact with social media, and share their experience and gifts with </a:t>
            </a:r>
            <a:r>
              <a:rPr lang="en-US" sz="1500" dirty="0" smtClean="0">
                <a:latin typeface="Century Gothic"/>
                <a:cs typeface="Century Gothic"/>
              </a:rPr>
              <a:t>friends</a:t>
            </a:r>
          </a:p>
          <a:p>
            <a:pPr algn="l">
              <a:spcAft>
                <a:spcPts val="300"/>
              </a:spcAft>
              <a:buClr>
                <a:srgbClr val="129DEB"/>
              </a:buClr>
              <a:buSzPct val="120000"/>
            </a:pPr>
            <a:endParaRPr lang="en-US" sz="1500" dirty="0">
              <a:latin typeface="Century Gothic"/>
              <a:cs typeface="Century Gothic"/>
            </a:endParaRPr>
          </a:p>
          <a:p>
            <a:pPr marL="174625" indent="-174625" algn="l">
              <a:spcAft>
                <a:spcPts val="300"/>
              </a:spcAft>
              <a:buClr>
                <a:srgbClr val="129DEB"/>
              </a:buClr>
              <a:buSzPct val="120000"/>
              <a:buFont typeface="Arial" panose="020B0604020202020204" pitchFamily="34" charset="0"/>
              <a:buChar char="•"/>
            </a:pPr>
            <a:r>
              <a:rPr lang="en-US" sz="1500" dirty="0">
                <a:latin typeface="Century Gothic"/>
                <a:cs typeface="Century Gothic"/>
              </a:rPr>
              <a:t>Front Flip’s mobile scratch-off format adds </a:t>
            </a:r>
            <a:r>
              <a:rPr lang="en-US" sz="1500" b="1" dirty="0">
                <a:latin typeface="Century Gothic"/>
                <a:cs typeface="Century Gothic"/>
              </a:rPr>
              <a:t>a fun “gaming” element</a:t>
            </a:r>
            <a:r>
              <a:rPr lang="en-US" sz="1500" dirty="0">
                <a:latin typeface="Century Gothic"/>
                <a:cs typeface="Century Gothic"/>
              </a:rPr>
              <a:t> to prize delivery and overall consumer engagement  </a:t>
            </a:r>
          </a:p>
        </p:txBody>
      </p:sp>
      <p:sp>
        <p:nvSpPr>
          <p:cNvPr id="21" name="TextBox 20"/>
          <p:cNvSpPr txBox="1"/>
          <p:nvPr/>
        </p:nvSpPr>
        <p:spPr>
          <a:xfrm>
            <a:off x="8472119" y="295034"/>
            <a:ext cx="284052" cy="307777"/>
          </a:xfrm>
          <a:prstGeom prst="rect">
            <a:avLst/>
          </a:prstGeom>
          <a:noFill/>
        </p:spPr>
        <p:txBody>
          <a:bodyPr wrap="none" rtlCol="0">
            <a:spAutoFit/>
          </a:bodyPr>
          <a:lstStyle/>
          <a:p>
            <a:r>
              <a:rPr lang="en-US" sz="1400" dirty="0">
                <a:solidFill>
                  <a:schemeClr val="bg1"/>
                </a:solidFill>
                <a:latin typeface="Century Gothic"/>
                <a:cs typeface="Century Gothic"/>
              </a:rPr>
              <a:t>8</a:t>
            </a:r>
          </a:p>
        </p:txBody>
      </p:sp>
      <p:pic>
        <p:nvPicPr>
          <p:cNvPr id="68" name="Shape 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5027" y="-24601"/>
            <a:ext cx="1850881" cy="1190898"/>
          </a:xfrm>
          <a:prstGeom prst="rect">
            <a:avLst/>
          </a:prstGeom>
          <a:noFill/>
          <a:ln>
            <a:noFill/>
          </a:ln>
        </p:spPr>
      </p:pic>
      <p:sp>
        <p:nvSpPr>
          <p:cNvPr id="3" name="Oval 2"/>
          <p:cNvSpPr/>
          <p:nvPr/>
        </p:nvSpPr>
        <p:spPr bwMode="auto">
          <a:xfrm>
            <a:off x="245528" y="1213558"/>
            <a:ext cx="1495778" cy="1495778"/>
          </a:xfrm>
          <a:prstGeom prst="ellipse">
            <a:avLst/>
          </a:prstGeom>
          <a:solidFill>
            <a:schemeClr val="bg2">
              <a:lumMod val="75000"/>
            </a:schemeClr>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1" i="1" u="none" strike="noStrike" cap="none" normalizeH="0" baseline="0" dirty="0">
              <a:ln>
                <a:noFill/>
              </a:ln>
              <a:solidFill>
                <a:schemeClr val="bg1">
                  <a:lumMod val="95000"/>
                </a:schemeClr>
              </a:solidFill>
              <a:effectLst/>
              <a:latin typeface="Century Gothic"/>
              <a:ea typeface="ＭＳ Ｐゴシック" charset="0"/>
              <a:cs typeface="Century Gothic"/>
              <a:sym typeface="Helvetica Light" charset="0"/>
            </a:endParaRPr>
          </a:p>
        </p:txBody>
      </p:sp>
      <p:sp>
        <p:nvSpPr>
          <p:cNvPr id="4" name="TextBox 3"/>
          <p:cNvSpPr txBox="1"/>
          <p:nvPr/>
        </p:nvSpPr>
        <p:spPr>
          <a:xfrm>
            <a:off x="-177806" y="1417596"/>
            <a:ext cx="2243665" cy="1384995"/>
          </a:xfrm>
          <a:prstGeom prst="rect">
            <a:avLst/>
          </a:prstGeom>
          <a:noFill/>
        </p:spPr>
        <p:txBody>
          <a:bodyPr wrap="square" rtlCol="0">
            <a:spAutoFit/>
          </a:bodyPr>
          <a:lstStyle/>
          <a:p>
            <a:r>
              <a:rPr lang="en-US" sz="4200" b="1" i="1" dirty="0" smtClean="0">
                <a:solidFill>
                  <a:schemeClr val="bg1">
                    <a:lumMod val="95000"/>
                  </a:schemeClr>
                </a:solidFill>
                <a:latin typeface="Century Gothic"/>
                <a:cs typeface="Century Gothic"/>
              </a:rPr>
              <a:t>1.4M</a:t>
            </a:r>
            <a:endParaRPr lang="en-US" sz="4200" b="1" i="1" dirty="0">
              <a:solidFill>
                <a:schemeClr val="bg1">
                  <a:lumMod val="95000"/>
                </a:schemeClr>
              </a:solidFill>
              <a:latin typeface="Century Gothic"/>
              <a:cs typeface="Century Gothic"/>
            </a:endParaRPr>
          </a:p>
          <a:p>
            <a:endParaRPr lang="en-US" sz="4200" dirty="0"/>
          </a:p>
        </p:txBody>
      </p:sp>
      <p:sp>
        <p:nvSpPr>
          <p:cNvPr id="5" name="TextBox 4"/>
          <p:cNvSpPr txBox="1"/>
          <p:nvPr/>
        </p:nvSpPr>
        <p:spPr>
          <a:xfrm>
            <a:off x="214563" y="1988834"/>
            <a:ext cx="1506993" cy="323165"/>
          </a:xfrm>
          <a:prstGeom prst="rect">
            <a:avLst/>
          </a:prstGeom>
          <a:noFill/>
        </p:spPr>
        <p:txBody>
          <a:bodyPr wrap="square" rtlCol="0">
            <a:spAutoFit/>
          </a:bodyPr>
          <a:lstStyle/>
          <a:p>
            <a:r>
              <a:rPr lang="en-US" sz="1500" b="1" dirty="0" smtClean="0">
                <a:solidFill>
                  <a:schemeClr val="bg1"/>
                </a:solidFill>
                <a:latin typeface="Century Gothic"/>
                <a:cs typeface="Century Gothic"/>
              </a:rPr>
              <a:t>DOWNLOADS</a:t>
            </a:r>
            <a:endParaRPr lang="en-US" sz="1500" b="1" dirty="0">
              <a:solidFill>
                <a:schemeClr val="bg1"/>
              </a:solidFill>
              <a:latin typeface="Century Gothic"/>
              <a:cs typeface="Century Gothic"/>
            </a:endParaRPr>
          </a:p>
        </p:txBody>
      </p:sp>
      <p:sp>
        <p:nvSpPr>
          <p:cNvPr id="69" name="Oval 68"/>
          <p:cNvSpPr/>
          <p:nvPr/>
        </p:nvSpPr>
        <p:spPr bwMode="auto">
          <a:xfrm>
            <a:off x="242708" y="2847629"/>
            <a:ext cx="1495778" cy="1495778"/>
          </a:xfrm>
          <a:prstGeom prst="ellipse">
            <a:avLst/>
          </a:prstGeom>
          <a:solidFill>
            <a:schemeClr val="bg2">
              <a:lumMod val="75000"/>
            </a:schemeClr>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1" i="1" u="none" strike="noStrike" cap="none" normalizeH="0" baseline="0" dirty="0">
              <a:ln>
                <a:noFill/>
              </a:ln>
              <a:solidFill>
                <a:schemeClr val="bg1">
                  <a:lumMod val="95000"/>
                </a:schemeClr>
              </a:solidFill>
              <a:effectLst/>
              <a:latin typeface="Century Gothic"/>
              <a:ea typeface="ＭＳ Ｐゴシック" charset="0"/>
              <a:cs typeface="Century Gothic"/>
              <a:sym typeface="Helvetica Light" charset="0"/>
            </a:endParaRPr>
          </a:p>
        </p:txBody>
      </p:sp>
      <p:sp>
        <p:nvSpPr>
          <p:cNvPr id="70" name="TextBox 69"/>
          <p:cNvSpPr txBox="1"/>
          <p:nvPr/>
        </p:nvSpPr>
        <p:spPr>
          <a:xfrm>
            <a:off x="-138292" y="3136333"/>
            <a:ext cx="2243665" cy="1384995"/>
          </a:xfrm>
          <a:prstGeom prst="rect">
            <a:avLst/>
          </a:prstGeom>
          <a:noFill/>
        </p:spPr>
        <p:txBody>
          <a:bodyPr wrap="square" rtlCol="0">
            <a:spAutoFit/>
          </a:bodyPr>
          <a:lstStyle/>
          <a:p>
            <a:r>
              <a:rPr lang="en-US" sz="4200" b="1" i="1" dirty="0" smtClean="0">
                <a:solidFill>
                  <a:schemeClr val="bg1">
                    <a:lumMod val="95000"/>
                  </a:schemeClr>
                </a:solidFill>
                <a:latin typeface="Century Gothic"/>
                <a:cs typeface="Century Gothic"/>
              </a:rPr>
              <a:t>7.0M</a:t>
            </a:r>
            <a:endParaRPr lang="en-US" sz="4200" b="1" i="1" dirty="0">
              <a:solidFill>
                <a:schemeClr val="bg1">
                  <a:lumMod val="95000"/>
                </a:schemeClr>
              </a:solidFill>
              <a:latin typeface="Century Gothic"/>
              <a:cs typeface="Century Gothic"/>
            </a:endParaRPr>
          </a:p>
          <a:p>
            <a:endParaRPr lang="en-US" sz="4200" dirty="0"/>
          </a:p>
        </p:txBody>
      </p:sp>
      <p:sp>
        <p:nvSpPr>
          <p:cNvPr id="71" name="TextBox 70"/>
          <p:cNvSpPr txBox="1"/>
          <p:nvPr/>
        </p:nvSpPr>
        <p:spPr>
          <a:xfrm>
            <a:off x="496917" y="3750741"/>
            <a:ext cx="946255" cy="369332"/>
          </a:xfrm>
          <a:prstGeom prst="rect">
            <a:avLst/>
          </a:prstGeom>
          <a:noFill/>
        </p:spPr>
        <p:txBody>
          <a:bodyPr wrap="none" rtlCol="0">
            <a:spAutoFit/>
          </a:bodyPr>
          <a:lstStyle/>
          <a:p>
            <a:r>
              <a:rPr lang="en-US" sz="1800" b="1" dirty="0" smtClean="0">
                <a:solidFill>
                  <a:schemeClr val="bg1"/>
                </a:solidFill>
                <a:latin typeface="Century Gothic"/>
                <a:cs typeface="Century Gothic"/>
              </a:rPr>
              <a:t>SCANS</a:t>
            </a:r>
            <a:endParaRPr lang="en-US" sz="1800" b="1" dirty="0">
              <a:solidFill>
                <a:schemeClr val="bg1"/>
              </a:solidFill>
              <a:latin typeface="Century Gothic"/>
              <a:cs typeface="Century Gothic"/>
            </a:endParaRPr>
          </a:p>
        </p:txBody>
      </p:sp>
      <p:sp>
        <p:nvSpPr>
          <p:cNvPr id="72" name="Oval 71"/>
          <p:cNvSpPr/>
          <p:nvPr/>
        </p:nvSpPr>
        <p:spPr bwMode="auto">
          <a:xfrm>
            <a:off x="225776" y="4491623"/>
            <a:ext cx="1495778" cy="1495778"/>
          </a:xfrm>
          <a:prstGeom prst="ellipse">
            <a:avLst/>
          </a:prstGeom>
          <a:solidFill>
            <a:schemeClr val="bg2">
              <a:lumMod val="75000"/>
            </a:schemeClr>
          </a:solidFill>
          <a:ln w="25400" cap="flat" cmpd="sng" algn="ctr">
            <a:noFill/>
            <a:prstDash val="solid"/>
            <a:miter lim="0"/>
            <a:headEnd type="none" w="med" len="med"/>
            <a:tailEnd type="none" w="med" len="med"/>
          </a:ln>
          <a:effectLst/>
        </p:spPr>
        <p:txBody>
          <a:bodyPr vert="horz" wrap="square" lIns="71437" tIns="71437" rIns="71437" bIns="71437"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en-US" sz="5000" b="1" i="1" u="none" strike="noStrike" cap="none" normalizeH="0" baseline="0" dirty="0">
              <a:ln>
                <a:noFill/>
              </a:ln>
              <a:solidFill>
                <a:schemeClr val="bg1">
                  <a:lumMod val="95000"/>
                </a:schemeClr>
              </a:solidFill>
              <a:effectLst/>
              <a:latin typeface="Century Gothic"/>
              <a:ea typeface="ＭＳ Ｐゴシック" charset="0"/>
              <a:cs typeface="Century Gothic"/>
              <a:sym typeface="Helvetica Light" charset="0"/>
            </a:endParaRPr>
          </a:p>
        </p:txBody>
      </p:sp>
      <p:sp>
        <p:nvSpPr>
          <p:cNvPr id="73" name="TextBox 72"/>
          <p:cNvSpPr txBox="1"/>
          <p:nvPr/>
        </p:nvSpPr>
        <p:spPr>
          <a:xfrm>
            <a:off x="-169336" y="4723883"/>
            <a:ext cx="2243665" cy="1384995"/>
          </a:xfrm>
          <a:prstGeom prst="rect">
            <a:avLst/>
          </a:prstGeom>
          <a:noFill/>
        </p:spPr>
        <p:txBody>
          <a:bodyPr wrap="square" rtlCol="0">
            <a:spAutoFit/>
          </a:bodyPr>
          <a:lstStyle/>
          <a:p>
            <a:r>
              <a:rPr lang="en-US" sz="4200" b="1" i="1" dirty="0" smtClean="0">
                <a:solidFill>
                  <a:schemeClr val="bg1">
                    <a:lumMod val="95000"/>
                  </a:schemeClr>
                </a:solidFill>
                <a:latin typeface="Century Gothic"/>
                <a:cs typeface="Century Gothic"/>
              </a:rPr>
              <a:t>16%</a:t>
            </a:r>
            <a:endParaRPr lang="en-US" sz="4200" b="1" i="1" dirty="0">
              <a:solidFill>
                <a:schemeClr val="bg1">
                  <a:lumMod val="95000"/>
                </a:schemeClr>
              </a:solidFill>
              <a:latin typeface="Century Gothic"/>
              <a:cs typeface="Century Gothic"/>
            </a:endParaRPr>
          </a:p>
          <a:p>
            <a:endParaRPr lang="en-US" sz="4200" dirty="0"/>
          </a:p>
        </p:txBody>
      </p:sp>
      <p:sp>
        <p:nvSpPr>
          <p:cNvPr id="74" name="TextBox 73"/>
          <p:cNvSpPr txBox="1"/>
          <p:nvPr/>
        </p:nvSpPr>
        <p:spPr>
          <a:xfrm>
            <a:off x="246077" y="5347413"/>
            <a:ext cx="1461367" cy="553998"/>
          </a:xfrm>
          <a:prstGeom prst="rect">
            <a:avLst/>
          </a:prstGeom>
          <a:noFill/>
        </p:spPr>
        <p:txBody>
          <a:bodyPr wrap="square" rtlCol="0">
            <a:spAutoFit/>
          </a:bodyPr>
          <a:lstStyle/>
          <a:p>
            <a:r>
              <a:rPr lang="en-US" sz="1500" b="1" dirty="0" smtClean="0">
                <a:solidFill>
                  <a:schemeClr val="bg1"/>
                </a:solidFill>
                <a:latin typeface="Century Gothic"/>
                <a:cs typeface="Century Gothic"/>
              </a:rPr>
              <a:t>REDEMPTION</a:t>
            </a:r>
          </a:p>
          <a:p>
            <a:r>
              <a:rPr lang="en-US" sz="1500" b="1" dirty="0" smtClean="0">
                <a:solidFill>
                  <a:schemeClr val="bg1"/>
                </a:solidFill>
                <a:latin typeface="Century Gothic"/>
                <a:cs typeface="Century Gothic"/>
              </a:rPr>
              <a:t>RATE</a:t>
            </a:r>
            <a:endParaRPr lang="en-US" sz="1500" b="1" dirty="0">
              <a:solidFill>
                <a:schemeClr val="bg1"/>
              </a:solidFill>
              <a:latin typeface="Century Gothic"/>
              <a:cs typeface="Century Gothic"/>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4521" y="3798738"/>
            <a:ext cx="3357035" cy="2449999"/>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9367" y="846665"/>
            <a:ext cx="2537216" cy="5319889"/>
          </a:xfrm>
          <a:prstGeom prst="rect">
            <a:avLst/>
          </a:prstGeom>
        </p:spPr>
      </p:pic>
    </p:spTree>
    <p:extLst>
      <p:ext uri="{BB962C8B-B14F-4D97-AF65-F5344CB8AC3E}">
        <p14:creationId xmlns:p14="http://schemas.microsoft.com/office/powerpoint/2010/main" val="16789628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TextBox 16"/>
          <p:cNvSpPr txBox="1"/>
          <p:nvPr/>
        </p:nvSpPr>
        <p:spPr>
          <a:xfrm>
            <a:off x="174481" y="860414"/>
            <a:ext cx="8621554" cy="646331"/>
          </a:xfrm>
          <a:prstGeom prst="rect">
            <a:avLst/>
          </a:prstGeom>
          <a:noFill/>
        </p:spPr>
        <p:txBody>
          <a:bodyPr wrap="square" rtlCol="0">
            <a:spAutoFit/>
          </a:bodyPr>
          <a:lstStyle/>
          <a:p>
            <a:r>
              <a:rPr lang="en-US" sz="3600" b="1" dirty="0" smtClean="0">
                <a:solidFill>
                  <a:srgbClr val="FF8424"/>
                </a:solidFill>
                <a:latin typeface="Century Gothic"/>
                <a:cs typeface="Century Gothic"/>
              </a:rPr>
              <a:t>THANK YOU!</a:t>
            </a:r>
            <a:endParaRPr lang="en-US" sz="3600" b="1" dirty="0">
              <a:solidFill>
                <a:srgbClr val="FF8424"/>
              </a:solidFill>
              <a:latin typeface="Century Gothic"/>
              <a:cs typeface="Century Gothic"/>
            </a:endParaRPr>
          </a:p>
        </p:txBody>
      </p:sp>
      <p:sp>
        <p:nvSpPr>
          <p:cNvPr id="21" name="TextBox 20"/>
          <p:cNvSpPr txBox="1"/>
          <p:nvPr/>
        </p:nvSpPr>
        <p:spPr>
          <a:xfrm>
            <a:off x="8472119" y="295034"/>
            <a:ext cx="284052" cy="307777"/>
          </a:xfrm>
          <a:prstGeom prst="rect">
            <a:avLst/>
          </a:prstGeom>
          <a:noFill/>
        </p:spPr>
        <p:txBody>
          <a:bodyPr wrap="none" rtlCol="0">
            <a:spAutoFit/>
          </a:bodyPr>
          <a:lstStyle/>
          <a:p>
            <a:r>
              <a:rPr lang="en-US" sz="1400" dirty="0">
                <a:solidFill>
                  <a:schemeClr val="bg1"/>
                </a:solidFill>
                <a:latin typeface="Century Gothic"/>
                <a:cs typeface="Century Gothic"/>
              </a:rPr>
              <a:t>9</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889" y="1651603"/>
            <a:ext cx="7859889" cy="4581433"/>
          </a:xfrm>
          <a:prstGeom prst="rect">
            <a:avLst/>
          </a:prstGeom>
        </p:spPr>
      </p:pic>
    </p:spTree>
    <p:extLst>
      <p:ext uri="{BB962C8B-B14F-4D97-AF65-F5344CB8AC3E}">
        <p14:creationId xmlns:p14="http://schemas.microsoft.com/office/powerpoint/2010/main" val="243664567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ema de Office">
  <a:themeElements>
    <a:clrScheme name="Blue Clear">
      <a:dk1>
        <a:sysClr val="windowText" lastClr="000000"/>
      </a:dk1>
      <a:lt1>
        <a:sysClr val="window" lastClr="FFFFFF"/>
      </a:lt1>
      <a:dk2>
        <a:srgbClr val="242852"/>
      </a:dk2>
      <a:lt2>
        <a:srgbClr val="ACCBF9"/>
      </a:lt2>
      <a:accent1>
        <a:srgbClr val="16366A"/>
      </a:accent1>
      <a:accent2>
        <a:srgbClr val="1F3F8F"/>
      </a:accent2>
      <a:accent3>
        <a:srgbClr val="2666BD"/>
      </a:accent3>
      <a:accent4>
        <a:srgbClr val="2D84CB"/>
      </a:accent4>
      <a:accent5>
        <a:srgbClr val="2B89FE"/>
      </a:accent5>
      <a:accent6>
        <a:srgbClr val="81B6FF"/>
      </a:accent6>
      <a:hlink>
        <a:srgbClr val="4FDAF8"/>
      </a:hlink>
      <a:folHlink>
        <a:srgbClr val="37E2F0"/>
      </a:folHlink>
    </a:clrScheme>
    <a:fontScheme name="Tema de Offic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50800" dist="25400" dir="5400000" algn="ctr" rotWithShape="0">
            <a:srgbClr val="000000">
              <a:alpha val="50000"/>
            </a:srgbClr>
          </a:outerShdw>
        </a:effectLst>
      </a:spPr>
      <a:bodyPr vert="horz" wrap="square" lIns="71437" tIns="71437" rIns="71437" bIns="71437"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s-ES" sz="50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50800" dist="25400" dir="5400000" algn="ctr" rotWithShape="0">
            <a:srgbClr val="000000">
              <a:alpha val="50000"/>
            </a:srgbClr>
          </a:outerShdw>
        </a:effectLst>
      </a:spPr>
      <a:bodyPr vert="horz" wrap="square" lIns="71437" tIns="71437" rIns="71437" bIns="71437"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s-ES" sz="50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18322</TotalTime>
  <Words>515</Words>
  <Application>Microsoft Macintosh PowerPoint</Application>
  <PresentationFormat>On-screen Show (4:3)</PresentationFormat>
  <Paragraphs>72</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Frash</dc:creator>
  <cp:lastModifiedBy>Jamie Smith</cp:lastModifiedBy>
  <cp:revision>372</cp:revision>
  <cp:lastPrinted>2015-03-04T17:44:11Z</cp:lastPrinted>
  <dcterms:modified xsi:type="dcterms:W3CDTF">2015-03-31T21:34:47Z</dcterms:modified>
</cp:coreProperties>
</file>