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3" r:id="rId2"/>
    <p:sldId id="363" r:id="rId3"/>
    <p:sldId id="374" r:id="rId4"/>
    <p:sldId id="375" r:id="rId5"/>
    <p:sldId id="376" r:id="rId6"/>
    <p:sldId id="359" r:id="rId7"/>
    <p:sldId id="366" r:id="rId8"/>
    <p:sldId id="338" r:id="rId9"/>
    <p:sldId id="367" r:id="rId10"/>
    <p:sldId id="368" r:id="rId11"/>
    <p:sldId id="369" r:id="rId12"/>
    <p:sldId id="377" r:id="rId13"/>
    <p:sldId id="378" r:id="rId14"/>
    <p:sldId id="349" r:id="rId15"/>
    <p:sldId id="364" r:id="rId16"/>
    <p:sldId id="365" r:id="rId17"/>
    <p:sldId id="370" r:id="rId18"/>
    <p:sldId id="37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D"/>
    <a:srgbClr val="FFFFFF"/>
    <a:srgbClr val="005293"/>
    <a:srgbClr val="000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7734" autoAdjust="0"/>
  </p:normalViewPr>
  <p:slideViewPr>
    <p:cSldViewPr snapToGrid="0">
      <p:cViewPr>
        <p:scale>
          <a:sx n="99" d="100"/>
          <a:sy n="99" d="100"/>
        </p:scale>
        <p:origin x="-534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Heavy Player</c:v>
                </c:pt>
              </c:strCache>
            </c:strRef>
          </c:tx>
          <c:spPr>
            <a:solidFill>
              <a:srgbClr val="BD6428"/>
            </a:solidFill>
            <a:ln w="6350"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ysClr val="windowText" lastClr="000000"/>
              </a:solidFill>
              <a:ln w="63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1524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 w="63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1524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63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1524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  <a:ln w="63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1524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 w="63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1524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0066A4">
                  <a:lumMod val="50000"/>
                </a:srgbClr>
              </a:solidFill>
              <a:ln w="63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1524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-0.12707525588329599"/>
                  <c:y val="2.9236075416148402E-3"/>
                </c:manualLayout>
              </c:layout>
              <c:tx>
                <c:rich>
                  <a:bodyPr/>
                  <a:lstStyle/>
                  <a:p>
                    <a:r>
                      <a:rPr lang="en-US" sz="85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ULTIMATE</a:t>
                    </a:r>
                    <a:endParaRPr lang="en-US" sz="1050" dirty="0">
                      <a:solidFill>
                        <a:schemeClr val="bg1"/>
                      </a:solidFill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0234825806519799"/>
                  <c:y val="0.106122518291873"/>
                </c:manualLayout>
              </c:layout>
              <c:tx>
                <c:rich>
                  <a:bodyPr/>
                  <a:lstStyle/>
                  <a:p>
                    <a:pPr>
                      <a:defRPr sz="8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85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DABBLING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882460215582201"/>
                  <c:y val="3.3023458814011399E-2"/>
                </c:manualLayout>
              </c:layout>
              <c:tx>
                <c:rich>
                  <a:bodyPr/>
                  <a:lstStyle/>
                  <a:p>
                    <a:pPr>
                      <a:defRPr sz="8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85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PRE-ULTIMATE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-0.18523264440724699"/>
                  <c:y val="3.21888303238044E-3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RESERVED</a:t>
                    </a:r>
                    <a:endParaRPr lang="en-US" sz="105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750" b="1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75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DEDICATED</a:t>
                    </a:r>
                    <a:endParaRPr lang="en-US" sz="75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5"/>
              <c:layout>
                <c:manualLayout>
                  <c:x val="-0.16034406456404501"/>
                  <c:y val="-2.9239766081871899E-3"/>
                </c:manualLayout>
              </c:layout>
              <c:tx>
                <c:rich>
                  <a:bodyPr/>
                  <a:lstStyle/>
                  <a:p>
                    <a:pPr>
                      <a:defRPr sz="6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7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OUTGOING</a:t>
                    </a:r>
                    <a:endParaRPr lang="en-US" sz="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pPr>
                      <a:defRPr sz="850" b="1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85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Social </a:t>
                    </a:r>
                  </a:p>
                  <a:p>
                    <a:pPr>
                      <a:defRPr sz="850" b="1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85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Gamblers</a:t>
                    </a:r>
                    <a:endParaRPr lang="en-US" sz="1050" dirty="0"/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85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Online</a:t>
                    </a:r>
                  </a:p>
                  <a:p>
                    <a:r>
                      <a:rPr lang="en-US" sz="850" baseline="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Traders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85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Puzzle </a:t>
                    </a:r>
                  </a:p>
                  <a:p>
                    <a:r>
                      <a:rPr lang="en-US" sz="85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Solving </a:t>
                    </a:r>
                  </a:p>
                  <a:p>
                    <a:r>
                      <a:rPr lang="en-US" sz="85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Players</a:t>
                    </a:r>
                    <a:endParaRPr lang="en-US" sz="1000" dirty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1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Sheet1!$A$2:$A$10</c:f>
              <c:numCache>
                <c:formatCode>0</c:formatCode>
                <c:ptCount val="9"/>
                <c:pt idx="0">
                  <c:v>8828</c:v>
                </c:pt>
                <c:pt idx="1">
                  <c:v>2010</c:v>
                </c:pt>
                <c:pt idx="2">
                  <c:v>2655</c:v>
                </c:pt>
                <c:pt idx="3">
                  <c:v>2268</c:v>
                </c:pt>
                <c:pt idx="4">
                  <c:v>6651</c:v>
                </c:pt>
                <c:pt idx="5">
                  <c:v>3120</c:v>
                </c:pt>
              </c:numCache>
            </c:numRef>
          </c:xVal>
          <c:yVal>
            <c:numRef>
              <c:f>Sheet1!$B$2:$B$10</c:f>
              <c:numCache>
                <c:formatCode>0%</c:formatCode>
                <c:ptCount val="9"/>
                <c:pt idx="0">
                  <c:v>0.66</c:v>
                </c:pt>
                <c:pt idx="1">
                  <c:v>0.32</c:v>
                </c:pt>
                <c:pt idx="2">
                  <c:v>0.35</c:v>
                </c:pt>
                <c:pt idx="3">
                  <c:v>0.39</c:v>
                </c:pt>
                <c:pt idx="4">
                  <c:v>0.56999999999999995</c:v>
                </c:pt>
                <c:pt idx="5">
                  <c:v>0.46</c:v>
                </c:pt>
              </c:numCache>
            </c:numRef>
          </c:yVal>
          <c:bubbleSize>
            <c:numRef>
              <c:f>Sheet1!$C$2:$C$10</c:f>
              <c:numCache>
                <c:formatCode>0%</c:formatCode>
                <c:ptCount val="9"/>
                <c:pt idx="0">
                  <c:v>0.23</c:v>
                </c:pt>
                <c:pt idx="1">
                  <c:v>0.19</c:v>
                </c:pt>
                <c:pt idx="2">
                  <c:v>0.2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0.11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9531520"/>
        <c:axId val="49349376"/>
      </c:bubbleChart>
      <c:valAx>
        <c:axId val="49531520"/>
        <c:scaling>
          <c:orientation val="minMax"/>
          <c:max val="11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 spc="600">
                    <a:solidFill>
                      <a:schemeClr val="tx1"/>
                    </a:solidFill>
                  </a:defRPr>
                </a:pPr>
                <a:r>
                  <a:rPr lang="en-US" sz="1400" spc="600" dirty="0" smtClean="0">
                    <a:solidFill>
                      <a:schemeClr val="tx1"/>
                    </a:solidFill>
                  </a:rPr>
                  <a:t>PLAYERSHIP</a:t>
                </a:r>
                <a:endParaRPr lang="en-US" sz="1400" spc="600" dirty="0">
                  <a:solidFill>
                    <a:schemeClr val="tx1"/>
                  </a:solidFill>
                </a:endParaRPr>
              </a:p>
            </c:rich>
          </c:tx>
          <c:overlay val="0"/>
        </c:title>
        <c:numFmt formatCode="0" sourceLinked="1"/>
        <c:majorTickMark val="none"/>
        <c:minorTickMark val="none"/>
        <c:tickLblPos val="none"/>
        <c:spPr>
          <a:ln>
            <a:tailEnd type="triangle"/>
          </a:ln>
        </c:spPr>
        <c:crossAx val="49349376"/>
        <c:crossesAt val="0"/>
        <c:crossBetween val="midCat"/>
      </c:valAx>
      <c:valAx>
        <c:axId val="49349376"/>
        <c:scaling>
          <c:orientation val="minMax"/>
          <c:min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spc="600">
                    <a:solidFill>
                      <a:schemeClr val="tx1"/>
                    </a:solidFill>
                  </a:defRPr>
                </a:pPr>
                <a:r>
                  <a:rPr lang="en-US" sz="1400" spc="600" dirty="0" smtClean="0">
                    <a:solidFill>
                      <a:schemeClr val="tx1"/>
                    </a:solidFill>
                  </a:rPr>
                  <a:t>GAMBLING</a:t>
                </a:r>
                <a:r>
                  <a:rPr lang="en-US" sz="1400" spc="600" baseline="0" dirty="0" smtClean="0">
                    <a:solidFill>
                      <a:schemeClr val="tx1"/>
                    </a:solidFill>
                  </a:rPr>
                  <a:t> SPEND</a:t>
                </a:r>
                <a:endParaRPr lang="en-US" sz="1400" spc="600" dirty="0">
                  <a:solidFill>
                    <a:schemeClr val="tx1"/>
                  </a:solidFill>
                </a:endParaRPr>
              </a:p>
            </c:rich>
          </c:tx>
          <c:overlay val="0"/>
        </c:title>
        <c:numFmt formatCode="0%" sourceLinked="1"/>
        <c:majorTickMark val="none"/>
        <c:minorTickMark val="none"/>
        <c:tickLblPos val="none"/>
        <c:spPr>
          <a:ln>
            <a:tailEnd type="triangle"/>
          </a:ln>
        </c:spPr>
        <c:crossAx val="495315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767295597484302E-2"/>
          <c:y val="0"/>
          <c:w val="0.86764150943396201"/>
          <c:h val="0.89732712475486598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Social</c:v>
                </c:pt>
              </c:strCache>
            </c:strRef>
          </c:tx>
          <c:spPr>
            <a:solidFill>
              <a:srgbClr val="BD6428"/>
            </a:solidFill>
            <a:ln w="6350"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ysClr val="windowText" lastClr="000000"/>
              </a:solidFill>
              <a:ln w="63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1524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 w="63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1524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63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1524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  <a:ln w="63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1524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 w="63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1524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0066A4">
                  <a:lumMod val="50000"/>
                </a:srgbClr>
              </a:solidFill>
              <a:ln w="635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152400" dist="76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85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OUTGOING</a:t>
                    </a:r>
                    <a:endParaRPr lang="en-US" sz="9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DABBLING</a:t>
                    </a:r>
                    <a:endParaRPr lang="en-US" sz="8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85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PRE-ULTIMATE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pPr>
                      <a:defRPr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8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RESERVED</a:t>
                    </a:r>
                    <a:endParaRPr lang="en-US" sz="105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pPr>
                      <a:defRPr sz="700" b="1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7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DEDICATED</a:t>
                    </a:r>
                    <a:endParaRPr lang="en-US" sz="7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pPr>
                      <a:defRPr sz="750" b="1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75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ULTIMATE</a:t>
                    </a:r>
                    <a:endParaRPr lang="en-US" sz="750" dirty="0" smtClean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pPr>
                      <a:defRPr sz="850" b="1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85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Social </a:t>
                    </a:r>
                  </a:p>
                  <a:p>
                    <a:pPr>
                      <a:defRPr sz="850" b="1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85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Gamblers</a:t>
                    </a:r>
                    <a:endParaRPr lang="en-US" sz="1050" dirty="0"/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85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Online</a:t>
                    </a:r>
                  </a:p>
                  <a:p>
                    <a:r>
                      <a:rPr lang="en-US" sz="850" b="1" baseline="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Traders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85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Puzzle </a:t>
                    </a:r>
                  </a:p>
                  <a:p>
                    <a:r>
                      <a:rPr lang="en-US" sz="85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Solving </a:t>
                    </a:r>
                  </a:p>
                  <a:p>
                    <a:r>
                      <a:rPr lang="en-US" sz="85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Players</a:t>
                    </a:r>
                    <a:endParaRPr lang="en-US" sz="1000" dirty="0"/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1">
                    <a:solidFill>
                      <a:schemeClr val="bg1">
                        <a:lumMod val="85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Sheet1!$A$2:$A$10</c:f>
              <c:numCache>
                <c:formatCode>0</c:formatCode>
                <c:ptCount val="9"/>
                <c:pt idx="0">
                  <c:v>-1.7</c:v>
                </c:pt>
                <c:pt idx="1">
                  <c:v>-10.3</c:v>
                </c:pt>
                <c:pt idx="2">
                  <c:v>-5</c:v>
                </c:pt>
                <c:pt idx="3">
                  <c:v>-10.9</c:v>
                </c:pt>
                <c:pt idx="4">
                  <c:v>-5.9</c:v>
                </c:pt>
                <c:pt idx="5">
                  <c:v>-4.0999999999999996</c:v>
                </c:pt>
              </c:numCache>
            </c:numRef>
          </c:xVal>
          <c:yVal>
            <c:numRef>
              <c:f>Sheet1!$B$2:$B$10</c:f>
              <c:numCache>
                <c:formatCode>0.00</c:formatCode>
                <c:ptCount val="9"/>
                <c:pt idx="0">
                  <c:v>10.3</c:v>
                </c:pt>
                <c:pt idx="1">
                  <c:v>0.9</c:v>
                </c:pt>
                <c:pt idx="2">
                  <c:v>6.4</c:v>
                </c:pt>
                <c:pt idx="3">
                  <c:v>1.9</c:v>
                </c:pt>
                <c:pt idx="4">
                  <c:v>4.5999999999999996</c:v>
                </c:pt>
                <c:pt idx="5">
                  <c:v>8.9</c:v>
                </c:pt>
              </c:numCache>
            </c:numRef>
          </c:yVal>
          <c:bubbleSize>
            <c:numRef>
              <c:f>Sheet1!$C$2:$C$10</c:f>
              <c:numCache>
                <c:formatCode>0%</c:formatCode>
                <c:ptCount val="9"/>
                <c:pt idx="0">
                  <c:v>0.23</c:v>
                </c:pt>
                <c:pt idx="1">
                  <c:v>0.19</c:v>
                </c:pt>
                <c:pt idx="2">
                  <c:v>0.2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0.11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1116672"/>
        <c:axId val="55448320"/>
      </c:bubbleChart>
      <c:valAx>
        <c:axId val="51116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spc="600">
                    <a:solidFill>
                      <a:schemeClr val="tx1"/>
                    </a:solidFill>
                  </a:defRPr>
                </a:pPr>
                <a:r>
                  <a:rPr lang="en-US" sz="1400" spc="600" dirty="0" smtClean="0">
                    <a:solidFill>
                      <a:schemeClr val="tx1"/>
                    </a:solidFill>
                  </a:rPr>
                  <a:t>COMPLEXITY</a:t>
                </a:r>
                <a:endParaRPr lang="en-US" sz="1400" spc="600" dirty="0">
                  <a:solidFill>
                    <a:schemeClr val="tx1"/>
                  </a:solidFill>
                </a:endParaRPr>
              </a:p>
            </c:rich>
          </c:tx>
          <c:overlay val="0"/>
        </c:title>
        <c:numFmt formatCode="0" sourceLinked="1"/>
        <c:majorTickMark val="none"/>
        <c:minorTickMark val="none"/>
        <c:tickLblPos val="none"/>
        <c:spPr>
          <a:ln>
            <a:tailEnd type="triangle"/>
          </a:ln>
        </c:spPr>
        <c:crossAx val="55448320"/>
        <c:crossesAt val="-2"/>
        <c:crossBetween val="midCat"/>
      </c:valAx>
      <c:valAx>
        <c:axId val="55448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spc="600">
                    <a:solidFill>
                      <a:schemeClr val="tx1"/>
                    </a:solidFill>
                  </a:defRPr>
                </a:pPr>
                <a:r>
                  <a:rPr lang="en-US" sz="1400" spc="600" dirty="0" smtClean="0">
                    <a:solidFill>
                      <a:schemeClr val="tx1"/>
                    </a:solidFill>
                  </a:rPr>
                  <a:t>SOCIAL</a:t>
                </a:r>
                <a:endParaRPr lang="en-US" sz="1400" spc="600" dirty="0">
                  <a:solidFill>
                    <a:schemeClr val="tx1"/>
                  </a:solidFill>
                </a:endParaRPr>
              </a:p>
            </c:rich>
          </c:tx>
          <c:overlay val="0"/>
        </c:title>
        <c:numFmt formatCode="0.00" sourceLinked="1"/>
        <c:majorTickMark val="none"/>
        <c:minorTickMark val="none"/>
        <c:tickLblPos val="none"/>
        <c:spPr>
          <a:ln>
            <a:tailEnd type="triangle"/>
          </a:ln>
        </c:spPr>
        <c:crossAx val="51116672"/>
        <c:crossesAt val="-14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EDD31-CDEB-44AA-82B0-B95C7CCF8B91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F377F-4910-4FFB-B08E-AE9A84CCC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19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3DC18-CD17-4F7B-8D99-7E932533E08B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D777B-746B-499D-9EEB-641FDE50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777B-746B-499D-9EEB-641FDE500E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777B-746B-499D-9EEB-641FDE500E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777B-746B-499D-9EEB-641FDE500E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444" y="1513332"/>
            <a:ext cx="7927848" cy="1028700"/>
          </a:xfrm>
        </p:spPr>
        <p:txBody>
          <a:bodyPr anchor="b" anchorCtr="0">
            <a:noAutofit/>
          </a:bodyPr>
          <a:lstStyle>
            <a:lvl1pPr algn="ctr">
              <a:defRPr sz="3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444" y="2590038"/>
            <a:ext cx="7927848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baseline="0">
                <a:solidFill>
                  <a:srgbClr val="005293"/>
                </a:solidFill>
                <a:latin typeface="Century Gothic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68689" y="2571750"/>
            <a:ext cx="7946136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i Games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06279" y="3942546"/>
            <a:ext cx="1070989" cy="524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65922"/>
          </a:xfrm>
        </p:spPr>
        <p:txBody>
          <a:bodyPr/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857250"/>
            <a:ext cx="8229600" cy="342900"/>
          </a:xfrm>
        </p:spPr>
        <p:txBody>
          <a:bodyPr anchor="ctr" anchorCtr="0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57250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52400" y="4944958"/>
            <a:ext cx="4800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© 2015 Scientific Games Corporation. </a:t>
            </a:r>
            <a:r>
              <a:rPr lang="en-US" sz="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162203" y="4880348"/>
            <a:ext cx="813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B2B904-9A8A-4FE4-AE9B-B71666D7FFCD}" type="slidenum">
              <a:rPr lang="en-US" sz="1100" b="1" i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861054"/>
          </a:xfrm>
        </p:spPr>
        <p:txBody>
          <a:bodyPr/>
          <a:lstStyle>
            <a:lvl1pPr>
              <a:buNone/>
              <a:defRPr/>
            </a:lvl1pPr>
            <a:lvl2pPr marL="173038" indent="-173038">
              <a:buClr>
                <a:srgbClr val="E00034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347663" indent="-174625">
              <a:buClr>
                <a:srgbClr val="005293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57250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52400" y="4881244"/>
            <a:ext cx="4800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© 2014 Scientific Games Corporation. </a:t>
            </a:r>
            <a:r>
              <a:rPr lang="en-US" sz="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162203" y="4880348"/>
            <a:ext cx="813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B2B904-9A8A-4FE4-AE9B-B71666D7FFCD}" type="slidenum">
              <a:rPr lang="en-US" sz="1100" b="1" i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7009"/>
            <a:ext cx="4038600" cy="3565922"/>
          </a:xfrm>
        </p:spPr>
        <p:txBody>
          <a:bodyPr anchor="t" anchorCtr="0"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buClr>
                <a:srgbClr val="005293"/>
              </a:buClr>
              <a:defRPr sz="1800"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7009"/>
            <a:ext cx="4038600" cy="3565922"/>
          </a:xfrm>
        </p:spPr>
        <p:txBody>
          <a:bodyPr anchor="t" anchorCtr="0">
            <a:normAutofit/>
          </a:bodyPr>
          <a:lstStyle>
            <a:lvl1pPr marL="173038" indent="-173038">
              <a:buClr>
                <a:srgbClr val="E00034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buClr>
                <a:srgbClr val="005293"/>
              </a:buClr>
              <a:defRPr sz="1800">
                <a:solidFill>
                  <a:schemeClr val="tx1"/>
                </a:solidFill>
              </a:defRPr>
            </a:lvl2pPr>
            <a:lvl3pPr marL="576263" indent="-174625">
              <a:buClr>
                <a:srgbClr val="E00034"/>
              </a:buClr>
              <a:buFont typeface="Wingdings" panose="05000000000000000000" pitchFamily="2" charset="2"/>
              <a:buChar char="§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864108"/>
            <a:ext cx="8229600" cy="342900"/>
          </a:xfrm>
        </p:spPr>
        <p:txBody>
          <a:bodyPr anchor="ctr" anchorCtr="0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857250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52400" y="4944958"/>
            <a:ext cx="4800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© 2015 Scientific Games Corporation. </a:t>
            </a:r>
            <a:r>
              <a:rPr lang="en-US" sz="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162203" y="4880348"/>
            <a:ext cx="813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B2B904-9A8A-4FE4-AE9B-B71666D7FFCD}" type="slidenum">
              <a:rPr lang="en-US" sz="1100" b="1" i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857250"/>
            <a:ext cx="8229600" cy="342900"/>
          </a:xfrm>
        </p:spPr>
        <p:txBody>
          <a:bodyPr anchor="ctr" anchorCtr="0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57250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52400" y="4944958"/>
            <a:ext cx="4800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© 2015 Scientific Games Corporation. </a:t>
            </a:r>
            <a:r>
              <a:rPr lang="en-US" sz="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62203" y="4880348"/>
            <a:ext cx="813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B2B904-9A8A-4FE4-AE9B-B71666D7FFCD}" type="slidenum">
              <a:rPr lang="en-US" sz="1100" b="1" i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857250"/>
            <a:ext cx="8229600" cy="342900"/>
          </a:xfrm>
        </p:spPr>
        <p:txBody>
          <a:bodyPr anchor="ctr" anchorCtr="0">
            <a:normAutofit/>
          </a:bodyPr>
          <a:lstStyle>
            <a:lvl1pPr algn="l">
              <a:buNone/>
              <a:defRPr sz="2000" cap="all" baseline="0">
                <a:solidFill>
                  <a:srgbClr val="005293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57250"/>
            <a:ext cx="2999232" cy="0"/>
          </a:xfrm>
          <a:prstGeom prst="line">
            <a:avLst/>
          </a:prstGeom>
          <a:ln>
            <a:gradFill>
              <a:gsLst>
                <a:gs pos="0">
                  <a:srgbClr val="000124"/>
                </a:gs>
                <a:gs pos="50000">
                  <a:srgbClr val="000124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52400" y="4944958"/>
            <a:ext cx="4800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© 2015 Scientific Games Corporation. </a:t>
            </a:r>
            <a:r>
              <a:rPr lang="en-US" sz="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162203" y="4880348"/>
            <a:ext cx="813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B2B904-9A8A-4FE4-AE9B-B71666D7FFCD}" type="slidenum">
              <a:rPr lang="en-US" sz="1100" b="1" i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0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533400" y="1123950"/>
            <a:ext cx="8153400" cy="32766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-31750" y="946546"/>
            <a:ext cx="9175750" cy="1714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162203" y="4880348"/>
            <a:ext cx="813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B2B904-9A8A-4FE4-AE9B-B71666D7FFCD}" type="slidenum">
              <a:rPr lang="en-US" sz="1100" b="1" i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78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162203" y="4880348"/>
            <a:ext cx="813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B2B904-9A8A-4FE4-AE9B-B71666D7FFCD}" type="slidenum">
              <a:rPr lang="en-US" sz="1100" b="1" i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2523A5C-B727-FB48-A4DB-FFEBD76561F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6226F3E-088D-EC45-A16D-B8560DBDA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4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7453"/>
            <a:ext cx="8229600" cy="6512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0966"/>
            <a:ext cx="8229600" cy="3881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54" r:id="rId5"/>
    <p:sldLayoutId id="2147483693" r:id="rId6"/>
    <p:sldLayoutId id="2147483687" r:id="rId7"/>
    <p:sldLayoutId id="2147483691" r:id="rId8"/>
    <p:sldLayoutId id="214748369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lang="en-US" sz="3200" b="0" i="0" kern="1200" dirty="0" smtClean="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00034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76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5293"/>
        </a:buClr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6263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0003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705" y="1513332"/>
            <a:ext cx="8403114" cy="1028700"/>
          </a:xfrm>
        </p:spPr>
        <p:txBody>
          <a:bodyPr/>
          <a:lstStyle/>
          <a:p>
            <a:r>
              <a:rPr lang="en-US" dirty="0" smtClean="0"/>
              <a:t>Consumers Across Lottery &amp; Gaming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444" y="2590038"/>
            <a:ext cx="7927848" cy="12859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1400" i="1" dirty="0" smtClean="0"/>
              <a:t>Jim Kennedy</a:t>
            </a:r>
          </a:p>
          <a:p>
            <a:r>
              <a:rPr lang="en-US" sz="1400" i="1" dirty="0" smtClean="0"/>
              <a:t>CEO Lottery Group</a:t>
            </a:r>
          </a:p>
          <a:p>
            <a:r>
              <a:rPr lang="en-US" sz="1400" i="1" dirty="0" smtClean="0"/>
              <a:t>Scientific Games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657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Ultimate_GambleOn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41" y="953793"/>
            <a:ext cx="7059168" cy="39730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1292" y="206407"/>
            <a:ext cx="8229600" cy="65127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66A4"/>
                </a:solidFill>
              </a:rPr>
              <a:t>Segmenting by market shows more distinction across play.</a:t>
            </a:r>
            <a:endParaRPr lang="en-US" sz="2000" dirty="0">
              <a:solidFill>
                <a:srgbClr val="0066A4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23813" y="1922946"/>
            <a:ext cx="2066228" cy="2294353"/>
            <a:chOff x="6141809" y="2150388"/>
            <a:chExt cx="2066228" cy="2294353"/>
          </a:xfrm>
        </p:grpSpPr>
        <p:sp>
          <p:nvSpPr>
            <p:cNvPr id="2" name="Oval 1"/>
            <p:cNvSpPr/>
            <p:nvPr/>
          </p:nvSpPr>
          <p:spPr>
            <a:xfrm>
              <a:off x="6141809" y="2378513"/>
              <a:ext cx="2066228" cy="20662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PreUltimate_Icon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639" y="2150388"/>
              <a:ext cx="727452" cy="7274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625193" y="2843011"/>
              <a:ext cx="111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PRE-ULTIMATE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49369" y="3847564"/>
              <a:ext cx="512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7%</a:t>
              </a:r>
              <a:endParaRPr lang="en-US" b="1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60976" y="3848337"/>
              <a:ext cx="641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71%</a:t>
              </a:r>
              <a:endParaRPr lang="en-US" b="1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505"/>
            <a:stretch/>
          </p:blipFill>
          <p:spPr>
            <a:xfrm>
              <a:off x="6576377" y="3426848"/>
              <a:ext cx="464046" cy="4472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0" r="18711"/>
            <a:stretch/>
          </p:blipFill>
          <p:spPr>
            <a:xfrm>
              <a:off x="7315972" y="3398758"/>
              <a:ext cx="512940" cy="47479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07947" y="3071226"/>
              <a:ext cx="15497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Gamble Online</a:t>
              </a:r>
              <a:endParaRPr lang="en-US" sz="1400" b="1" dirty="0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7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266">
            <a:off x="6254817" y="400551"/>
            <a:ext cx="1327784" cy="4996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6604" y="303597"/>
            <a:ext cx="418307" cy="4183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3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7806" y="206407"/>
            <a:ext cx="8229600" cy="65127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66A4"/>
                </a:solidFill>
              </a:rPr>
              <a:t>Young people are not interested in lottery?</a:t>
            </a:r>
            <a:endParaRPr lang="en-US" sz="2000" dirty="0">
              <a:solidFill>
                <a:srgbClr val="0066A4"/>
              </a:solidFill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607378" y="1863400"/>
            <a:ext cx="4392141" cy="18988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0034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293"/>
              </a:buClr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62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003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Pre-Ultimate’s Under 30:  </a:t>
            </a:r>
            <a:r>
              <a:rPr lang="en-US" sz="1600" dirty="0" smtClean="0">
                <a:latin typeface="+mn-lt"/>
              </a:rPr>
              <a:t>39% </a:t>
            </a:r>
          </a:p>
          <a:p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Motivations:  </a:t>
            </a:r>
            <a:r>
              <a:rPr lang="en-US" sz="1600" dirty="0" smtClean="0">
                <a:latin typeface="+mn-lt"/>
              </a:rPr>
              <a:t>Similar to Ultimate </a:t>
            </a:r>
            <a:br>
              <a:rPr lang="en-US" sz="1600" dirty="0" smtClean="0">
                <a:latin typeface="+mn-lt"/>
              </a:rPr>
            </a:br>
            <a:r>
              <a:rPr lang="en-US" sz="1200" i="1" dirty="0" smtClean="0">
                <a:solidFill>
                  <a:schemeClr val="accent1"/>
                </a:solidFill>
                <a:latin typeface="+mn-lt"/>
              </a:rPr>
              <a:t>Entertainment, Thrill, Immersion</a:t>
            </a:r>
          </a:p>
          <a:p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Spend:  </a:t>
            </a:r>
            <a:r>
              <a:rPr lang="en-US" sz="1600" dirty="0" smtClean="0">
                <a:latin typeface="+mn-lt"/>
              </a:rPr>
              <a:t>Low due to low discretionary income</a:t>
            </a:r>
            <a:br>
              <a:rPr lang="en-US" sz="1600" dirty="0" smtClean="0">
                <a:latin typeface="+mn-lt"/>
              </a:rPr>
            </a:br>
            <a:r>
              <a:rPr lang="en-US" sz="1200" i="1" dirty="0" smtClean="0">
                <a:solidFill>
                  <a:schemeClr val="accent1"/>
                </a:solidFill>
                <a:latin typeface="+mn-lt"/>
              </a:rPr>
              <a:t>likely to have moved or started a new job in last 12 months</a:t>
            </a:r>
          </a:p>
          <a:p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Behavior: </a:t>
            </a:r>
            <a:r>
              <a:rPr lang="en-US" sz="1600" dirty="0" smtClean="0">
                <a:latin typeface="+mn-lt"/>
              </a:rPr>
              <a:t>High in online social games, fantasy sports and home games</a:t>
            </a:r>
          </a:p>
          <a:p>
            <a:endParaRPr lang="en-US" sz="1400" dirty="0"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326814" y="1686858"/>
            <a:ext cx="0" cy="2056453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reUltimate_Ic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82" y="2018545"/>
            <a:ext cx="1351280" cy="1351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05"/>
          <a:stretch/>
        </p:blipFill>
        <p:spPr>
          <a:xfrm>
            <a:off x="1018654" y="1544706"/>
            <a:ext cx="869238" cy="837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r="18711"/>
          <a:stretch/>
        </p:blipFill>
        <p:spPr>
          <a:xfrm>
            <a:off x="981669" y="2965406"/>
            <a:ext cx="916882" cy="8486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6670" y="929684"/>
            <a:ext cx="8102142" cy="3462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Arial" panose="020B0604020202020204" pitchFamily="34" charset="0"/>
              </a:rPr>
              <a:t>Young people ARE interested in lottery</a:t>
            </a:r>
          </a:p>
        </p:txBody>
      </p:sp>
    </p:spTree>
    <p:extLst>
      <p:ext uri="{BB962C8B-B14F-4D97-AF65-F5344CB8AC3E}">
        <p14:creationId xmlns:p14="http://schemas.microsoft.com/office/powerpoint/2010/main" val="21677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489732725"/>
              </p:ext>
            </p:extLst>
          </p:nvPr>
        </p:nvGraphicFramePr>
        <p:xfrm>
          <a:off x="404185" y="926466"/>
          <a:ext cx="3657600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596">
            <a:off x="6121013" y="375740"/>
            <a:ext cx="1034036" cy="38907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6604" y="303597"/>
            <a:ext cx="418307" cy="4183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4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27805" y="206407"/>
            <a:ext cx="5299277" cy="6512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0" i="0" kern="1200" dirty="0" smtClean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66A4"/>
                </a:solidFill>
              </a:rPr>
              <a:t>ROI can be Estimated in Product </a:t>
            </a:r>
            <a:r>
              <a:rPr lang="en-US" sz="2000" dirty="0">
                <a:solidFill>
                  <a:srgbClr val="0066A4"/>
                </a:solidFill>
              </a:rPr>
              <a:t>D</a:t>
            </a:r>
            <a:r>
              <a:rPr lang="en-US" sz="2000" dirty="0" smtClean="0">
                <a:solidFill>
                  <a:srgbClr val="0066A4"/>
                </a:solidFill>
              </a:rPr>
              <a:t>esign?</a:t>
            </a:r>
            <a:endParaRPr lang="en-US" sz="2000" dirty="0">
              <a:solidFill>
                <a:srgbClr val="006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129024595"/>
              </p:ext>
            </p:extLst>
          </p:nvPr>
        </p:nvGraphicFramePr>
        <p:xfrm>
          <a:off x="515026" y="990599"/>
          <a:ext cx="3657600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 9"/>
          <p:cNvSpPr/>
          <p:nvPr/>
        </p:nvSpPr>
        <p:spPr>
          <a:xfrm>
            <a:off x="146604" y="303597"/>
            <a:ext cx="418307" cy="4183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4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27805" y="206407"/>
            <a:ext cx="6787463" cy="6512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0" i="0" kern="1200" dirty="0" smtClean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66A4"/>
                </a:solidFill>
              </a:rPr>
              <a:t>…by Alignment of Motivations to Design.</a:t>
            </a:r>
            <a:endParaRPr lang="en-US" sz="2000" dirty="0">
              <a:solidFill>
                <a:srgbClr val="006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596">
            <a:off x="7845706" y="326340"/>
            <a:ext cx="1034036" cy="3890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7193" y="902751"/>
            <a:ext cx="806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The relationship consumers have with instant games is more complex than other categories and respond to segmentation for actionable product development.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64" y="2030363"/>
            <a:ext cx="5190051" cy="9144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46604" y="303597"/>
            <a:ext cx="418307" cy="4183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5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627806" y="206407"/>
            <a:ext cx="8229600" cy="6512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0" i="0" kern="1200" dirty="0" smtClean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The Instant Game is a Category Versus a Single Product?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05"/>
          <a:stretch/>
        </p:blipFill>
        <p:spPr>
          <a:xfrm>
            <a:off x="656360" y="1942731"/>
            <a:ext cx="987222" cy="95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5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re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6" y="777043"/>
            <a:ext cx="4077573" cy="2985222"/>
          </a:xfrm>
          <a:prstGeom prst="rect">
            <a:avLst/>
          </a:prstGeom>
          <a:ln w="38100" cmpd="sng">
            <a:solidFill>
              <a:srgbClr val="EE3A43"/>
            </a:solidFill>
          </a:ln>
        </p:spPr>
      </p:pic>
      <p:pic>
        <p:nvPicPr>
          <p:cNvPr id="2" name="Picture 1" descr="foto-apple-store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98" y="748663"/>
            <a:ext cx="4611625" cy="3013602"/>
          </a:xfrm>
          <a:prstGeom prst="rect">
            <a:avLst/>
          </a:prstGeom>
          <a:ln w="38100" cmpd="sng">
            <a:solidFill>
              <a:srgbClr val="EE3A43"/>
            </a:solidFill>
          </a:ln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1512242" y="28431"/>
            <a:ext cx="5999295" cy="6512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0" i="0" kern="1200" dirty="0" smtClean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dirty="0" smtClean="0">
                <a:solidFill>
                  <a:schemeClr val="tx2"/>
                </a:solidFill>
              </a:rPr>
              <a:t>Two Profit Models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9573" y="4179242"/>
            <a:ext cx="332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Apple </a:t>
            </a:r>
            <a:r>
              <a:rPr lang="en-US" dirty="0"/>
              <a:t>N</a:t>
            </a:r>
            <a:r>
              <a:rPr lang="en-US" dirty="0" smtClean="0"/>
              <a:t>et </a:t>
            </a:r>
            <a:r>
              <a:rPr lang="en-US" dirty="0"/>
              <a:t>P</a:t>
            </a:r>
            <a:r>
              <a:rPr lang="en-US" dirty="0" smtClean="0"/>
              <a:t>rofits = ~22% </a:t>
            </a:r>
          </a:p>
          <a:p>
            <a:pPr algn="ctr"/>
            <a:r>
              <a:rPr lang="en-US" dirty="0" smtClean="0"/>
              <a:t>Focus on Sales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0396" y="4198967"/>
            <a:ext cx="332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Publix Net Profits = ~ 6% </a:t>
            </a:r>
          </a:p>
          <a:p>
            <a:pPr algn="ctr"/>
            <a:r>
              <a:rPr lang="en-US" dirty="0" smtClean="0"/>
              <a:t>Focus on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12242" y="28431"/>
            <a:ext cx="5999295" cy="65127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Century Gothic"/>
                <a:cs typeface="Century Gothic"/>
              </a:rPr>
              <a:t>Consumer Interface </a:t>
            </a:r>
            <a:endParaRPr lang="en-US" sz="3200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258039" y="724768"/>
            <a:ext cx="4556718" cy="260813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0034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293"/>
              </a:buClr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62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003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dirty="0" smtClean="0">
                <a:latin typeface="Calibri Light"/>
                <a:cs typeface="Calibri Light"/>
              </a:rPr>
              <a:t>$284.3 Billion Global Industry</a:t>
            </a:r>
            <a:endParaRPr lang="en-US" dirty="0">
              <a:latin typeface="Calibri Light"/>
              <a:cs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735" y="1412035"/>
            <a:ext cx="3931388" cy="2616160"/>
          </a:xfrm>
          <a:prstGeom prst="rect">
            <a:avLst/>
          </a:prstGeom>
          <a:ln w="38100" cmpd="sng">
            <a:solidFill>
              <a:srgbClr val="EE3A4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ticketB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0" y="1402557"/>
            <a:ext cx="4370840" cy="2617766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56512" y="4204895"/>
            <a:ext cx="332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Lottery net profits = ~25%</a:t>
            </a:r>
          </a:p>
          <a:p>
            <a:pPr algn="ctr"/>
            <a:r>
              <a:rPr lang="en-US" dirty="0" smtClean="0"/>
              <a:t>Focus 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MC Winners Edited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0966" y="567892"/>
            <a:ext cx="7239910" cy="4072450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512242" y="89783"/>
            <a:ext cx="5999295" cy="3590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The Consumer </a:t>
            </a:r>
            <a:r>
              <a:rPr lang="en-US" sz="2000" b="1" u="sng" dirty="0" smtClean="0">
                <a:solidFill>
                  <a:schemeClr val="tx2"/>
                </a:solidFill>
              </a:rPr>
              <a:t>IN</a:t>
            </a:r>
            <a:r>
              <a:rPr lang="en-US" sz="2000" dirty="0" smtClean="0">
                <a:solidFill>
                  <a:schemeClr val="tx2"/>
                </a:solidFill>
              </a:rPr>
              <a:t> the Game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244" y="177976"/>
            <a:ext cx="8229600" cy="651272"/>
          </a:xfrm>
        </p:spPr>
        <p:txBody>
          <a:bodyPr anchor="ctr"/>
          <a:lstStyle/>
          <a:p>
            <a:r>
              <a:rPr lang="en-US" dirty="0" smtClean="0">
                <a:solidFill>
                  <a:srgbClr val="0066A4"/>
                </a:solidFill>
              </a:rPr>
              <a:t>The Consumer</a:t>
            </a:r>
            <a:endParaRPr lang="en-US" dirty="0">
              <a:solidFill>
                <a:srgbClr val="0066A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the integrating factor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31823" y="1795010"/>
            <a:ext cx="3838599" cy="2353061"/>
            <a:chOff x="2942452" y="1571715"/>
            <a:chExt cx="3838599" cy="2353061"/>
          </a:xfrm>
        </p:grpSpPr>
        <p:sp>
          <p:nvSpPr>
            <p:cNvPr id="7" name="TextBox 6"/>
            <p:cNvSpPr txBox="1"/>
            <p:nvPr/>
          </p:nvSpPr>
          <p:spPr>
            <a:xfrm>
              <a:off x="4294151" y="2286580"/>
              <a:ext cx="7683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accent1"/>
                  </a:solidFill>
                </a:rPr>
                <a:t>+</a:t>
              </a:r>
              <a:endParaRPr lang="en-US" sz="5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452" y="1571715"/>
              <a:ext cx="832106" cy="23530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093" y="2086827"/>
              <a:ext cx="1198958" cy="1322836"/>
            </a:xfrm>
            <a:prstGeom prst="rect">
              <a:avLst/>
            </a:prstGeom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552156" y="4139901"/>
            <a:ext cx="8229600" cy="6512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0" i="0" kern="1200" dirty="0" smtClean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dirty="0" smtClean="0">
                <a:solidFill>
                  <a:srgbClr val="0066A4"/>
                </a:solidFill>
              </a:rPr>
              <a:t>Thank You</a:t>
            </a:r>
            <a:endParaRPr lang="en-US" dirty="0">
              <a:solidFill>
                <a:srgbClr val="006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5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104" y="892977"/>
            <a:ext cx="523041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/>
              <a:t>“</a:t>
            </a:r>
            <a:r>
              <a:rPr lang="en-US" sz="1900" i="1" dirty="0" smtClean="0"/>
              <a:t>The </a:t>
            </a:r>
            <a:r>
              <a:rPr lang="en-US" sz="1900" i="1" dirty="0"/>
              <a:t>main challenge facing the industry during the next five years is </a:t>
            </a:r>
            <a:r>
              <a:rPr lang="en-US" sz="1900" b="1" i="1" dirty="0"/>
              <a:t>knowing</a:t>
            </a:r>
            <a:r>
              <a:rPr lang="en-US" sz="1900" i="1" dirty="0"/>
              <a:t> who its </a:t>
            </a:r>
            <a:r>
              <a:rPr lang="en-US" sz="1900" b="1" i="1" dirty="0"/>
              <a:t>consumers</a:t>
            </a:r>
            <a:r>
              <a:rPr lang="en-US" sz="1900" i="1" dirty="0"/>
              <a:t> are, understanding their changing needs and behaviors, and staying </a:t>
            </a:r>
            <a:r>
              <a:rPr lang="en-US" sz="1900" b="1" i="1" dirty="0"/>
              <a:t>close</a:t>
            </a:r>
            <a:r>
              <a:rPr lang="en-US" sz="1900" i="1" dirty="0"/>
              <a:t> to them, thereby ensuring the experience they provide is sufficiently compelling to </a:t>
            </a:r>
            <a:r>
              <a:rPr lang="en-US" sz="1900" b="1" i="1" dirty="0"/>
              <a:t>override</a:t>
            </a:r>
            <a:r>
              <a:rPr lang="en-US" sz="1900" i="1" dirty="0"/>
              <a:t> other potential </a:t>
            </a:r>
            <a:r>
              <a:rPr lang="en-US" sz="1900" b="1" i="1" dirty="0"/>
              <a:t>choices</a:t>
            </a:r>
            <a:r>
              <a:rPr lang="en-US" sz="1900" i="1" dirty="0"/>
              <a:t>. This need applies in all segments and countries, and at all levels of spending, from occasional online gamblers to avid social networkers to casino-loving high rollers</a:t>
            </a:r>
            <a:r>
              <a:rPr lang="en-US" sz="1900" i="1" dirty="0" smtClean="0"/>
              <a:t>.“</a:t>
            </a:r>
          </a:p>
          <a:p>
            <a:endParaRPr lang="en-US" sz="2000" dirty="0"/>
          </a:p>
          <a:p>
            <a:r>
              <a:rPr lang="en-US" sz="1400" i="1" dirty="0"/>
              <a:t>Global Gaming Outlook PWC - 2015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4457" y="132707"/>
            <a:ext cx="8229600" cy="65127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“2015…The Main Challenge” 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844" y="919361"/>
            <a:ext cx="3136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4950" y="632758"/>
            <a:ext cx="52887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“THE great obstacle to discovering the shape of the earth, the continents, and the ocean was not ignorance but the illusion of knowledge”</a:t>
            </a:r>
          </a:p>
          <a:p>
            <a:endParaRPr lang="en-US" dirty="0"/>
          </a:p>
          <a:p>
            <a:r>
              <a:rPr lang="en-US" dirty="0" err="1" smtClean="0"/>
              <a:t>Boorstin</a:t>
            </a:r>
            <a:r>
              <a:rPr lang="en-US" dirty="0" smtClean="0"/>
              <a:t>, Daniel J. The Discovers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293" y="345892"/>
            <a:ext cx="2814700" cy="433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7" y="1440462"/>
            <a:ext cx="5633600" cy="2952590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/>
        </p:nvSpPr>
        <p:spPr>
          <a:xfrm>
            <a:off x="645811" y="1426552"/>
            <a:ext cx="5644058" cy="3050884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5"/>
          <p:cNvSpPr txBox="1">
            <a:spLocks/>
          </p:cNvSpPr>
          <p:nvPr/>
        </p:nvSpPr>
        <p:spPr>
          <a:xfrm>
            <a:off x="627805" y="206407"/>
            <a:ext cx="8516195" cy="6512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0" i="0" kern="1200" dirty="0" smtClean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66A4"/>
                </a:solidFill>
              </a:rPr>
              <a:t>2001: The </a:t>
            </a:r>
            <a:r>
              <a:rPr lang="en-US" sz="2000" dirty="0">
                <a:solidFill>
                  <a:srgbClr val="0066A4"/>
                </a:solidFill>
              </a:rPr>
              <a:t>I</a:t>
            </a:r>
            <a:r>
              <a:rPr lang="en-US" sz="2000" dirty="0" smtClean="0">
                <a:solidFill>
                  <a:srgbClr val="0066A4"/>
                </a:solidFill>
              </a:rPr>
              <a:t>nstant </a:t>
            </a:r>
            <a:r>
              <a:rPr lang="en-US" sz="2000" dirty="0">
                <a:solidFill>
                  <a:srgbClr val="0066A4"/>
                </a:solidFill>
              </a:rPr>
              <a:t>G</a:t>
            </a:r>
            <a:r>
              <a:rPr lang="en-US" sz="2000" dirty="0" smtClean="0">
                <a:solidFill>
                  <a:srgbClr val="0066A4"/>
                </a:solidFill>
              </a:rPr>
              <a:t>ame </a:t>
            </a:r>
            <a:r>
              <a:rPr lang="en-US" sz="2000" dirty="0">
                <a:solidFill>
                  <a:srgbClr val="0066A4"/>
                </a:solidFill>
              </a:rPr>
              <a:t>I</a:t>
            </a:r>
            <a:r>
              <a:rPr lang="en-US" sz="2000" dirty="0" smtClean="0">
                <a:solidFill>
                  <a:srgbClr val="0066A4"/>
                </a:solidFill>
              </a:rPr>
              <a:t>ndex: the Science of the Games</a:t>
            </a:r>
            <a:endParaRPr lang="en-US" sz="2000" dirty="0">
              <a:solidFill>
                <a:srgbClr val="0066A4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7923" y="2558722"/>
            <a:ext cx="3971325" cy="14175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06358" y="2510341"/>
            <a:ext cx="1848227" cy="18594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40,000</a:t>
            </a:r>
          </a:p>
          <a:p>
            <a:pPr algn="r">
              <a:lnSpc>
                <a:spcPct val="150000"/>
              </a:lnSpc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 Million</a:t>
            </a:r>
          </a:p>
          <a:p>
            <a:pPr algn="r">
              <a:lnSpc>
                <a:spcPct val="150000"/>
              </a:lnSpc>
            </a:pP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6325" y="2539768"/>
            <a:ext cx="2512048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Instant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6848" y="3144553"/>
            <a:ext cx="1990751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Weeks of Sales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01" y="1084874"/>
            <a:ext cx="2143862" cy="10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244" y="177976"/>
            <a:ext cx="8229600" cy="651272"/>
          </a:xfrm>
        </p:spPr>
        <p:txBody>
          <a:bodyPr anchor="ctr"/>
          <a:lstStyle/>
          <a:p>
            <a:r>
              <a:rPr lang="en-US" dirty="0" smtClean="0">
                <a:solidFill>
                  <a:srgbClr val="0066A4"/>
                </a:solidFill>
              </a:rPr>
              <a:t>The Consumer Focus</a:t>
            </a:r>
            <a:endParaRPr lang="en-US" dirty="0">
              <a:solidFill>
                <a:srgbClr val="0066A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Scientific Games takes a unique Initiative 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31823" y="1795010"/>
            <a:ext cx="3838599" cy="2353061"/>
            <a:chOff x="2942452" y="1571715"/>
            <a:chExt cx="3838599" cy="2353061"/>
          </a:xfrm>
        </p:grpSpPr>
        <p:sp>
          <p:nvSpPr>
            <p:cNvPr id="7" name="TextBox 6"/>
            <p:cNvSpPr txBox="1"/>
            <p:nvPr/>
          </p:nvSpPr>
          <p:spPr>
            <a:xfrm>
              <a:off x="4294151" y="2286580"/>
              <a:ext cx="7683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accent1"/>
                  </a:solidFill>
                </a:rPr>
                <a:t>+</a:t>
              </a:r>
              <a:endParaRPr lang="en-US" sz="5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452" y="1571715"/>
              <a:ext cx="832106" cy="23530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093" y="2086827"/>
              <a:ext cx="1198958" cy="1322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33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Motivators_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44" y="795253"/>
            <a:ext cx="7114533" cy="4001925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230925" y="206407"/>
            <a:ext cx="8913075" cy="6512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0" i="0" kern="1200" dirty="0" smtClean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66A4"/>
                </a:solidFill>
              </a:rPr>
              <a:t>Deep Segmentation on Consumer Motivations Across Lottery AND Gaming</a:t>
            </a:r>
            <a:endParaRPr lang="en-US" sz="1800" dirty="0">
              <a:solidFill>
                <a:srgbClr val="006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7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98298" y="2678970"/>
            <a:ext cx="7927848" cy="5810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0" i="0" kern="1200" dirty="0" smtClean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3400" smtClean="0"/>
              <a:t>5 Questions Answered</a:t>
            </a:r>
            <a:endParaRPr lang="en-US" sz="340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17254" y="3149163"/>
            <a:ext cx="5423334" cy="423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00034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293"/>
              </a:buClr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626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0003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66A4"/>
                </a:solidFill>
                <a:latin typeface="Century Gothic"/>
                <a:cs typeface="Century Gothic"/>
              </a:rPr>
              <a:t>Implications </a:t>
            </a:r>
            <a:r>
              <a:rPr lang="en-US" dirty="0" smtClean="0">
                <a:solidFill>
                  <a:srgbClr val="0066A4"/>
                </a:solidFill>
                <a:latin typeface="Century Gothic"/>
                <a:cs typeface="Century Gothic"/>
              </a:rPr>
              <a:t>for measureable product </a:t>
            </a:r>
            <a:r>
              <a:rPr lang="en-US" dirty="0">
                <a:solidFill>
                  <a:srgbClr val="0066A4"/>
                </a:solidFill>
                <a:latin typeface="Century Gothic"/>
                <a:cs typeface="Century Gothic"/>
              </a:rPr>
              <a:t>development</a:t>
            </a:r>
          </a:p>
        </p:txBody>
      </p:sp>
      <p:pic>
        <p:nvPicPr>
          <p:cNvPr id="10" name="Picture 9" descr="T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43" y="3531202"/>
            <a:ext cx="2854606" cy="660966"/>
          </a:xfrm>
          <a:prstGeom prst="rect">
            <a:avLst/>
          </a:prstGeom>
        </p:spPr>
      </p:pic>
      <p:pic>
        <p:nvPicPr>
          <p:cNvPr id="12" name="Picture 11" descr="?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553" y="-464359"/>
            <a:ext cx="3520540" cy="61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36670" y="929684"/>
            <a:ext cx="8102142" cy="5396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cs typeface="Arial" panose="020B0604020202020204" pitchFamily="34" charset="0"/>
              </a:rPr>
              <a:t>The same motivational segmentation model applied for gaming in the U.S. and Europe.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cs typeface="Arial" panose="020B0604020202020204" pitchFamily="34" charset="0"/>
              </a:rPr>
              <a:t>While each segment varies in penetration and spend, core motivations are the same.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266">
            <a:off x="5932561" y="277352"/>
            <a:ext cx="1327784" cy="4996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6604" y="303597"/>
            <a:ext cx="418307" cy="4183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1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7806" y="206407"/>
            <a:ext cx="8229600" cy="65127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Motivations for general gaming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are different across the U.S. and Europe?</a:t>
            </a: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1143" y="1838483"/>
            <a:ext cx="7390548" cy="1144722"/>
            <a:chOff x="751143" y="1838483"/>
            <a:chExt cx="7390548" cy="11447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582843" y="2312320"/>
              <a:ext cx="649250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505"/>
            <a:stretch/>
          </p:blipFill>
          <p:spPr>
            <a:xfrm>
              <a:off x="751143" y="1838483"/>
              <a:ext cx="987222" cy="951554"/>
            </a:xfrm>
            <a:prstGeom prst="rect">
              <a:avLst/>
            </a:prstGeom>
          </p:spPr>
        </p:pic>
        <p:pic>
          <p:nvPicPr>
            <p:cNvPr id="13" name="Picture 12" descr="Segmentation_Icons_s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7703" y="1899410"/>
              <a:ext cx="6043988" cy="90518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137131" y="2729289"/>
              <a:ext cx="10054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PRE-ULTIMATE</a:t>
              </a:r>
              <a:endParaRPr lang="en-US" sz="105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12415" y="2729289"/>
              <a:ext cx="7492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RESERVED</a:t>
              </a:r>
              <a:endParaRPr lang="en-US" sz="105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55006" y="2729289"/>
              <a:ext cx="7543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DABBLING</a:t>
              </a:r>
              <a:endParaRPr lang="en-US" sz="105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08276" y="2729289"/>
              <a:ext cx="80572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OUTGOING</a:t>
              </a:r>
              <a:endParaRPr lang="en-US" sz="105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65685" y="2729289"/>
              <a:ext cx="8139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DEDICATED</a:t>
              </a:r>
              <a:endParaRPr lang="en-US" sz="105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51528" y="2729289"/>
              <a:ext cx="7516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ULTIMATE</a:t>
              </a:r>
              <a:endParaRPr lang="en-US" sz="105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2364" y="3411631"/>
            <a:ext cx="7440077" cy="1154188"/>
            <a:chOff x="702364" y="3411631"/>
            <a:chExt cx="7440077" cy="11541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479334" y="3895714"/>
              <a:ext cx="649250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0" r="18711"/>
            <a:stretch/>
          </p:blipFill>
          <p:spPr>
            <a:xfrm>
              <a:off x="702364" y="3411631"/>
              <a:ext cx="1058454" cy="979740"/>
            </a:xfrm>
            <a:prstGeom prst="rect">
              <a:avLst/>
            </a:prstGeom>
          </p:spPr>
        </p:pic>
        <p:pic>
          <p:nvPicPr>
            <p:cNvPr id="16" name="Picture 15" descr="Segmentation_Icons_s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453" y="3482804"/>
              <a:ext cx="6043988" cy="90518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137131" y="4311903"/>
              <a:ext cx="10054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PRE-ULTIMATE</a:t>
              </a:r>
              <a:endParaRPr lang="en-US" sz="105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12415" y="4311903"/>
              <a:ext cx="7492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RESERVED</a:t>
              </a:r>
              <a:endParaRPr lang="en-US" sz="105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55006" y="4311903"/>
              <a:ext cx="7543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DABBLING</a:t>
              </a:r>
              <a:endParaRPr lang="en-US" sz="105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08276" y="4311903"/>
              <a:ext cx="80572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OUTGOING</a:t>
              </a:r>
              <a:endParaRPr lang="en-US" sz="105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65685" y="4311903"/>
              <a:ext cx="8139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DEDICATED</a:t>
              </a:r>
              <a:endParaRPr lang="en-US" sz="105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51528" y="4311903"/>
              <a:ext cx="7516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ULTIMATE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598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266">
            <a:off x="6321161" y="362643"/>
            <a:ext cx="1327784" cy="4996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6604" y="303597"/>
            <a:ext cx="418307" cy="4183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2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7806" y="206407"/>
            <a:ext cx="8229600" cy="65127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66A4"/>
                </a:solidFill>
              </a:rPr>
              <a:t>There is little cross-over in gaming </a:t>
            </a:r>
            <a:r>
              <a:rPr lang="en-US" sz="2000" dirty="0" smtClean="0">
                <a:solidFill>
                  <a:srgbClr val="0066A4"/>
                </a:solidFill>
              </a:rPr>
              <a:t>behavior?</a:t>
            </a:r>
            <a:endParaRPr lang="en-US" sz="2000" dirty="0">
              <a:solidFill>
                <a:srgbClr val="0066A4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22630" y="1900688"/>
            <a:ext cx="5230433" cy="1672044"/>
          </a:xfrm>
          <a:prstGeom prst="rect">
            <a:avLst/>
          </a:prstGeom>
        </p:spPr>
        <p:txBody>
          <a:bodyPr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0034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293"/>
              </a:buClr>
              <a:buSzPct val="9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62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003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50% of instant game players play slots</a:t>
            </a:r>
          </a:p>
          <a:p>
            <a:r>
              <a:rPr lang="en-US" sz="2000" dirty="0" smtClean="0">
                <a:latin typeface="+mn-lt"/>
              </a:rPr>
              <a:t>75% of slot players play draw games</a:t>
            </a:r>
          </a:p>
          <a:p>
            <a:r>
              <a:rPr lang="en-US" sz="2000" dirty="0" smtClean="0">
                <a:latin typeface="+mn-lt"/>
              </a:rPr>
              <a:t>74% of slot players play instant games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32% of instant game players play social games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05"/>
          <a:stretch/>
        </p:blipFill>
        <p:spPr>
          <a:xfrm>
            <a:off x="1341537" y="1961686"/>
            <a:ext cx="1360836" cy="131166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871865" y="1686858"/>
            <a:ext cx="0" cy="2056453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6670" y="929684"/>
            <a:ext cx="8102142" cy="3462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Arial" panose="020B0604020202020204" pitchFamily="34" charset="0"/>
              </a:rPr>
              <a:t>There is a high degree of cross-over in gaming behavior</a:t>
            </a:r>
          </a:p>
        </p:txBody>
      </p:sp>
    </p:spTree>
    <p:extLst>
      <p:ext uri="{BB962C8B-B14F-4D97-AF65-F5344CB8AC3E}">
        <p14:creationId xmlns:p14="http://schemas.microsoft.com/office/powerpoint/2010/main" val="33528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0066A4"/>
      </a:dk2>
      <a:lt2>
        <a:srgbClr val="EEECE1"/>
      </a:lt2>
      <a:accent1>
        <a:srgbClr val="0066A4"/>
      </a:accent1>
      <a:accent2>
        <a:srgbClr val="EE3A43"/>
      </a:accent2>
      <a:accent3>
        <a:srgbClr val="9DC450"/>
      </a:accent3>
      <a:accent4>
        <a:srgbClr val="7F5BAB"/>
      </a:accent4>
      <a:accent5>
        <a:srgbClr val="4BACC6"/>
      </a:accent5>
      <a:accent6>
        <a:srgbClr val="F7A4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MB_O">
    <a:dk1>
      <a:srgbClr val="645A44"/>
    </a:dk1>
    <a:lt1>
      <a:srgbClr val="FFFFFF"/>
    </a:lt1>
    <a:dk2>
      <a:srgbClr val="5F4C2F"/>
    </a:dk2>
    <a:lt2>
      <a:srgbClr val="F6D476"/>
    </a:lt2>
    <a:accent1>
      <a:srgbClr val="BD6428"/>
    </a:accent1>
    <a:accent2>
      <a:srgbClr val="B0A484"/>
    </a:accent2>
    <a:accent3>
      <a:srgbClr val="285172"/>
    </a:accent3>
    <a:accent4>
      <a:srgbClr val="88A52B"/>
    </a:accent4>
    <a:accent5>
      <a:srgbClr val="9B3025"/>
    </a:accent5>
    <a:accent6>
      <a:srgbClr val="CE9B36"/>
    </a:accent6>
    <a:hlink>
      <a:srgbClr val="6195A7"/>
    </a:hlink>
    <a:folHlink>
      <a:srgbClr val="BAD660"/>
    </a:folHlink>
  </a:clrScheme>
  <a:fontScheme name="CMB_O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MB_O">
    <a:dk1>
      <a:srgbClr val="645A44"/>
    </a:dk1>
    <a:lt1>
      <a:srgbClr val="FFFFFF"/>
    </a:lt1>
    <a:dk2>
      <a:srgbClr val="5F4C2F"/>
    </a:dk2>
    <a:lt2>
      <a:srgbClr val="F6D476"/>
    </a:lt2>
    <a:accent1>
      <a:srgbClr val="BD6428"/>
    </a:accent1>
    <a:accent2>
      <a:srgbClr val="B0A484"/>
    </a:accent2>
    <a:accent3>
      <a:srgbClr val="285172"/>
    </a:accent3>
    <a:accent4>
      <a:srgbClr val="88A52B"/>
    </a:accent4>
    <a:accent5>
      <a:srgbClr val="9B3025"/>
    </a:accent5>
    <a:accent6>
      <a:srgbClr val="CE9B36"/>
    </a:accent6>
    <a:hlink>
      <a:srgbClr val="6195A7"/>
    </a:hlink>
    <a:folHlink>
      <a:srgbClr val="BAD660"/>
    </a:folHlink>
  </a:clrScheme>
  <a:fontScheme name="CMB_O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8943</TotalTime>
  <Words>460</Words>
  <Application>Microsoft Office PowerPoint</Application>
  <PresentationFormat>On-screen Show (16:9)</PresentationFormat>
  <Paragraphs>112</Paragraphs>
  <Slides>18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Consumers Across Lottery &amp; Gaming</vt:lpstr>
      <vt:lpstr>“2015…The Main Challenge” </vt:lpstr>
      <vt:lpstr>PowerPoint Presentation</vt:lpstr>
      <vt:lpstr>PowerPoint Presentation</vt:lpstr>
      <vt:lpstr>The Consumer Focus</vt:lpstr>
      <vt:lpstr>PowerPoint Presentation</vt:lpstr>
      <vt:lpstr>PowerPoint Presentation</vt:lpstr>
      <vt:lpstr>Motivations for general gaming are different across the U.S. and Europe?</vt:lpstr>
      <vt:lpstr>There is little cross-over in gaming behavior?</vt:lpstr>
      <vt:lpstr>Segmenting by market shows more distinction across play.</vt:lpstr>
      <vt:lpstr>Young people are not interested in lottery?</vt:lpstr>
      <vt:lpstr>PowerPoint Presentation</vt:lpstr>
      <vt:lpstr>PowerPoint Presentation</vt:lpstr>
      <vt:lpstr>PowerPoint Presentation</vt:lpstr>
      <vt:lpstr>PowerPoint Presentation</vt:lpstr>
      <vt:lpstr>Consumer Interface </vt:lpstr>
      <vt:lpstr>The Consumer IN the Game </vt:lpstr>
      <vt:lpstr>The Consumer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Susan</dc:creator>
  <cp:lastModifiedBy>susan</cp:lastModifiedBy>
  <cp:revision>321</cp:revision>
  <cp:lastPrinted>2015-02-04T14:14:52Z</cp:lastPrinted>
  <dcterms:created xsi:type="dcterms:W3CDTF">2013-11-21T16:13:45Z</dcterms:created>
  <dcterms:modified xsi:type="dcterms:W3CDTF">2015-03-30T22:36:38Z</dcterms:modified>
</cp:coreProperties>
</file>